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/>
              </a:solidFill>
              <a:prstDash val="solid"/>
              <a:round/>
            </a:ln>
          </a:left>
          <a:right>
            <a:ln w="12700" cap="flat">
              <a:solidFill>
                <a:schemeClr val="accent3"/>
              </a:solidFill>
              <a:prstDash val="solid"/>
              <a:round/>
            </a:ln>
          </a:right>
          <a:top>
            <a:ln w="12700" cap="flat">
              <a:solidFill>
                <a:schemeClr val="accent3"/>
              </a:solidFill>
              <a:prstDash val="solid"/>
              <a:round/>
            </a:ln>
          </a:top>
          <a:bottom>
            <a:ln w="127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solidFill>
                <a:schemeClr val="accent3"/>
              </a:solidFill>
              <a:prstDash val="solid"/>
              <a:round/>
            </a:ln>
          </a:insideH>
          <a:insideV>
            <a:ln w="12700" cap="flat">
              <a:solidFill>
                <a:schemeClr val="accent3"/>
              </a:solidFill>
              <a:prstDash val="solid"/>
              <a:round/>
            </a:ln>
          </a:insideV>
        </a:tcBdr>
        <a:fill>
          <a:solidFill>
            <a:schemeClr val="accent3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/>
              </a:solidFill>
              <a:prstDash val="solid"/>
              <a:round/>
            </a:ln>
          </a:left>
          <a:right>
            <a:ln w="12700" cap="flat">
              <a:solidFill>
                <a:schemeClr val="accent3"/>
              </a:solidFill>
              <a:prstDash val="solid"/>
              <a:round/>
            </a:ln>
          </a:right>
          <a:top>
            <a:ln w="12700" cap="flat">
              <a:solidFill>
                <a:schemeClr val="accent3"/>
              </a:solidFill>
              <a:prstDash val="solid"/>
              <a:round/>
            </a:ln>
          </a:top>
          <a:bottom>
            <a:ln w="127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solidFill>
                <a:schemeClr val="accent3"/>
              </a:solidFill>
              <a:prstDash val="solid"/>
              <a:round/>
            </a:ln>
          </a:insideH>
          <a:insideV>
            <a:ln w="12700" cap="flat">
              <a:solidFill>
                <a:schemeClr val="accent3"/>
              </a:solidFill>
              <a:prstDash val="solid"/>
              <a:round/>
            </a:ln>
          </a:insideV>
        </a:tcBdr>
        <a:fill>
          <a:solidFill>
            <a:schemeClr val="accent3">
              <a:alpha val="20000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/>
              </a:solidFill>
              <a:prstDash val="solid"/>
              <a:round/>
            </a:ln>
          </a:left>
          <a:right>
            <a:ln w="12700" cap="flat">
              <a:solidFill>
                <a:schemeClr val="accent3"/>
              </a:solidFill>
              <a:prstDash val="solid"/>
              <a:round/>
            </a:ln>
          </a:right>
          <a:top>
            <a:ln w="50800" cap="flat">
              <a:solidFill>
                <a:schemeClr val="accent3"/>
              </a:solidFill>
              <a:prstDash val="solid"/>
              <a:round/>
            </a:ln>
          </a:top>
          <a:bottom>
            <a:ln w="127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solidFill>
                <a:schemeClr val="accent3"/>
              </a:solidFill>
              <a:prstDash val="solid"/>
              <a:round/>
            </a:ln>
          </a:insideH>
          <a:insideV>
            <a:ln w="12700" cap="flat">
              <a:solidFill>
                <a:schemeClr val="accent3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/>
              </a:solidFill>
              <a:prstDash val="solid"/>
              <a:round/>
            </a:ln>
          </a:left>
          <a:right>
            <a:ln w="12700" cap="flat">
              <a:solidFill>
                <a:schemeClr val="accent3"/>
              </a:solidFill>
              <a:prstDash val="solid"/>
              <a:round/>
            </a:ln>
          </a:right>
          <a:top>
            <a:ln w="12700" cap="flat">
              <a:solidFill>
                <a:schemeClr val="accent3"/>
              </a:solidFill>
              <a:prstDash val="solid"/>
              <a:round/>
            </a:ln>
          </a:top>
          <a:bottom>
            <a:ln w="254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solidFill>
                <a:schemeClr val="accent3"/>
              </a:solidFill>
              <a:prstDash val="solid"/>
              <a:round/>
            </a:ln>
          </a:insideH>
          <a:insideV>
            <a:ln w="12700" cap="flat">
              <a:solidFill>
                <a:schemeClr val="accent3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2092"/>
  </p:normalViewPr>
  <p:slideViewPr>
    <p:cSldViewPr snapToGrid="0" snapToObjects="1">
      <p:cViewPr varScale="1">
        <p:scale>
          <a:sx n="78" d="100"/>
          <a:sy n="78" d="100"/>
        </p:scale>
        <p:origin x="13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5" name="Shape 2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ubnetwork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4" name="Shape 2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88" name="Shape 48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7" name="Shape 4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1" name="Shape 5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3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56" name="Shape 5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5027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71" name="Shape 5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80" name="Shape 58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97" name="Shape 5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12" name="Shape 6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4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8" name="Shape 3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26" name="Shape 62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8" name="Shape 3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0" name="Shape 3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6" name="Shape 3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2" name="Shape 38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95" name="Shape 3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AutoNum type="arabicPeriod"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0" name="Shape 44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71" name="Shape 4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0"/>
          <p:cNvSpPr/>
          <p:nvPr/>
        </p:nvSpPr>
        <p:spPr>
          <a:xfrm>
            <a:off x="-2" y="0"/>
            <a:ext cx="12188954" cy="6858000"/>
          </a:xfrm>
          <a:prstGeom prst="rect">
            <a:avLst/>
          </a:prstGeom>
          <a:solidFill>
            <a:srgbClr val="E471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" name="Rectangle 11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11466" y="5408343"/>
            <a:ext cx="5746164" cy="442865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77952" y="2743518"/>
            <a:ext cx="11814048" cy="5715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77825" y="3503864"/>
            <a:ext cx="11814175" cy="45403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buSzTx/>
              <a:buFontTx/>
              <a:buNone/>
              <a:defRPr sz="1400" b="1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ed Lis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1221391"/>
            <a:ext cx="11411333" cy="4245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730561" y="2779776"/>
            <a:ext cx="2682241" cy="13794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12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412800" y="2779776"/>
            <a:ext cx="2682241" cy="13794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1221391"/>
            <a:ext cx="11411333" cy="4245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1838070" y="2420938"/>
            <a:ext cx="4051301" cy="26320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1400">
                <a:solidFill>
                  <a:srgbClr val="595959"/>
                </a:solidFill>
                <a:latin typeface="ITC Franklin Gothic Std Book"/>
                <a:ea typeface="ITC Franklin Gothic Std Book"/>
                <a:cs typeface="ITC Franklin Gothic Std Book"/>
                <a:sym typeface="ITC Franklin Gothic Std Book"/>
              </a:defRPr>
            </a:pPr>
            <a:endParaRPr/>
          </a:p>
        </p:txBody>
      </p:sp>
      <p:sp>
        <p:nvSpPr>
          <p:cNvPr id="138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6288151" y="2420938"/>
            <a:ext cx="4051301" cy="26320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1400">
                <a:solidFill>
                  <a:srgbClr val="595959"/>
                </a:solidFill>
                <a:latin typeface="ITC Franklin Gothic Std Book"/>
                <a:ea typeface="ITC Franklin Gothic Std Book"/>
                <a:cs typeface="ITC Franklin Gothic Std Book"/>
                <a:sym typeface="ITC Franklin Gothic Std Book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0"/>
          <p:cNvSpPr/>
          <p:nvPr/>
        </p:nvSpPr>
        <p:spPr>
          <a:xfrm flipH="1">
            <a:off x="10995200" y="5661233"/>
            <a:ext cx="1196801" cy="1196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146" name="Shape 11"/>
          <p:cNvSpPr/>
          <p:nvPr/>
        </p:nvSpPr>
        <p:spPr>
          <a:xfrm flipH="1">
            <a:off x="10995200" y="5661166"/>
            <a:ext cx="1196801" cy="1196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8000" y="0"/>
                </a:lnTo>
                <a:cubicBezTo>
                  <a:pt x="19988" y="0"/>
                  <a:pt x="21600" y="1612"/>
                  <a:pt x="21600" y="3600"/>
                </a:cubicBez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>
              <a:alpha val="680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147" name="Title Text"/>
          <p:cNvSpPr txBox="1">
            <a:spLocks noGrp="1"/>
          </p:cNvSpPr>
          <p:nvPr>
            <p:ph type="title"/>
          </p:nvPr>
        </p:nvSpPr>
        <p:spPr>
          <a:xfrm>
            <a:off x="520700" y="2425700"/>
            <a:ext cx="10962800" cy="1244800"/>
          </a:xfrm>
          <a:prstGeom prst="rect">
            <a:avLst/>
          </a:prstGeom>
        </p:spPr>
        <p:txBody>
          <a:bodyPr lIns="91424" tIns="91424" rIns="91424" bIns="91424" anchor="b">
            <a:normAutofit/>
          </a:bodyPr>
          <a:lstStyle>
            <a:lvl1pPr>
              <a:defRPr sz="6400"/>
            </a:lvl1pPr>
          </a:lstStyle>
          <a:p>
            <a:r>
              <a:t>Title Text</a:t>
            </a:r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20700" y="3718840"/>
            <a:ext cx="10962800" cy="577201"/>
          </a:xfrm>
          <a:prstGeom prst="rect">
            <a:avLst/>
          </a:prstGeom>
        </p:spPr>
        <p:txBody>
          <a:bodyPr lIns="91424" tIns="91424" rIns="91424" bIns="91424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228600" indent="2286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228600" indent="6858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228600" indent="11430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228600" indent="1600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364721" y="6298456"/>
            <a:ext cx="435313" cy="449551"/>
          </a:xfrm>
          <a:prstGeom prst="rect">
            <a:avLst/>
          </a:prstGeom>
        </p:spPr>
        <p:txBody>
          <a:bodyPr lIns="91424" tIns="91424" rIns="91424" bIns="91424" anchor="ctr"/>
          <a:lstStyle>
            <a:lvl1pPr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Hierarc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1221391"/>
            <a:ext cx="11411333" cy="4732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3547871" y="2597276"/>
            <a:ext cx="5095876" cy="223044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solidFill>
                  <a:srgbClr val="595959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831247"/>
            <a:ext cx="11411333" cy="4732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6132512"/>
            <a:ext cx="9826626" cy="2921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4" name="Text Placeholder 17"/>
          <p:cNvSpPr>
            <a:spLocks noGrp="1"/>
          </p:cNvSpPr>
          <p:nvPr>
            <p:ph type="body" sz="half" idx="13"/>
          </p:nvPr>
        </p:nvSpPr>
        <p:spPr>
          <a:xfrm>
            <a:off x="1792286" y="2267712"/>
            <a:ext cx="9826626" cy="26456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>
              <a:lnSpc>
                <a:spcPct val="140000"/>
              </a:lnSpc>
              <a:defRPr sz="14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175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1792288" y="736600"/>
            <a:ext cx="9826626" cy="83616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ectangle 6"/>
          <p:cNvSpPr/>
          <p:nvPr/>
        </p:nvSpPr>
        <p:spPr>
          <a:xfrm rot="5400000">
            <a:off x="5899484" y="578370"/>
            <a:ext cx="393031" cy="12192001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4" name="Rectangle 7"/>
          <p:cNvSpPr/>
          <p:nvPr/>
        </p:nvSpPr>
        <p:spPr>
          <a:xfrm rot="5400000">
            <a:off x="5899484" y="198225"/>
            <a:ext cx="393031" cy="12192001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41664" y="6367653"/>
            <a:ext cx="3070193" cy="2366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Picture 11" descr="Picture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2192000" cy="6108192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Lar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 7"/>
          <p:cNvSpPr/>
          <p:nvPr/>
        </p:nvSpPr>
        <p:spPr>
          <a:xfrm rot="5400000">
            <a:off x="5899484" y="578370"/>
            <a:ext cx="393031" cy="12192001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5" name="Rectangle 8"/>
          <p:cNvSpPr/>
          <p:nvPr/>
        </p:nvSpPr>
        <p:spPr>
          <a:xfrm rot="5400000">
            <a:off x="5899484" y="198225"/>
            <a:ext cx="393031" cy="12192001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41664" y="6367653"/>
            <a:ext cx="3070193" cy="236624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Picture Placeholder 7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60864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2022" y="854673"/>
            <a:ext cx="8767957" cy="4377129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03293" y="5627123"/>
            <a:ext cx="2682241" cy="233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7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3294" y="5899508"/>
            <a:ext cx="8876684" cy="5256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SzTx/>
              <a:buFontTx/>
              <a:buNone/>
              <a:defRPr sz="1600">
                <a:solidFill>
                  <a:srgbClr val="222C4B"/>
                </a:solidFill>
                <a:latin typeface="ITC Franklin Gothic Std Book"/>
                <a:ea typeface="ITC Franklin Gothic Std Book"/>
                <a:cs typeface="ITC Franklin Gothic Std Book"/>
                <a:sym typeface="ITC Franklin Gothic Std Book"/>
              </a:defRPr>
            </a:pPr>
            <a:endParaRPr/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Small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icture Placeholder 7"/>
          <p:cNvSpPr>
            <a:spLocks noGrp="1"/>
          </p:cNvSpPr>
          <p:nvPr>
            <p:ph type="pic" idx="13"/>
          </p:nvPr>
        </p:nvSpPr>
        <p:spPr>
          <a:xfrm>
            <a:off x="1712022" y="839450"/>
            <a:ext cx="8767957" cy="437712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03293" y="5627123"/>
            <a:ext cx="2682241" cy="233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7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603294" y="5899508"/>
            <a:ext cx="8876684" cy="5256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SzTx/>
              <a:buFontTx/>
              <a:buNone/>
              <a:defRPr sz="1600">
                <a:solidFill>
                  <a:srgbClr val="222C4B"/>
                </a:solidFill>
                <a:latin typeface="ITC Franklin Gothic Std Book"/>
                <a:ea typeface="ITC Franklin Gothic Std Book"/>
                <a:cs typeface="ITC Franklin Gothic Std Book"/>
                <a:sym typeface="ITC Franklin Gothic Std Book"/>
              </a:defRPr>
            </a:pPr>
            <a:endParaRPr/>
          </a:p>
        </p:txBody>
      </p:sp>
      <p:sp>
        <p:nvSpPr>
          <p:cNvPr id="2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6"/>
          <p:cNvSpPr/>
          <p:nvPr/>
        </p:nvSpPr>
        <p:spPr>
          <a:xfrm>
            <a:off x="-2" y="0"/>
            <a:ext cx="1218895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" name="Rectangle 7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E471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5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11466" y="5408343"/>
            <a:ext cx="5746164" cy="442865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77952" y="2743518"/>
            <a:ext cx="11814048" cy="5715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77825" y="3503864"/>
            <a:ext cx="11814175" cy="45403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buSzTx/>
              <a:buFontTx/>
              <a:buNone/>
              <a:defRPr sz="1400" b="1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390"/>
            <a:ext cx="12192000" cy="6855221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Rectangle 6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E471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8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759" y="3130917"/>
            <a:ext cx="11814176" cy="7318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390"/>
            <a:ext cx="12192000" cy="6855221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 6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9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759" y="3130917"/>
            <a:ext cx="11814176" cy="7318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"/>
          <p:cNvSpPr/>
          <p:nvPr/>
        </p:nvSpPr>
        <p:spPr>
          <a:xfrm>
            <a:off x="-2" y="0"/>
            <a:ext cx="1218895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" name="Rectangle 7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E471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70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traight Connector 9"/>
          <p:cNvSpPr/>
          <p:nvPr/>
        </p:nvSpPr>
        <p:spPr>
          <a:xfrm>
            <a:off x="1763773" y="5951020"/>
            <a:ext cx="2060450" cy="1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6132512"/>
            <a:ext cx="9826626" cy="2921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Text Placeholder 17"/>
          <p:cNvSpPr>
            <a:spLocks noGrp="1"/>
          </p:cNvSpPr>
          <p:nvPr>
            <p:ph type="body" sz="half" idx="13"/>
          </p:nvPr>
        </p:nvSpPr>
        <p:spPr>
          <a:xfrm>
            <a:off x="1792286" y="2267712"/>
            <a:ext cx="9826626" cy="26456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>
              <a:lnSpc>
                <a:spcPct val="140000"/>
              </a:lnSpc>
              <a:defRPr sz="14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74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1792288" y="736600"/>
            <a:ext cx="9826626" cy="83616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10"/>
          <p:cNvSpPr/>
          <p:nvPr/>
        </p:nvSpPr>
        <p:spPr>
          <a:xfrm rot="5400000">
            <a:off x="5905927" y="-5525785"/>
            <a:ext cx="380145" cy="11431714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" name="Rectangle 6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84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7" name="Rectangle 8"/>
          <p:cNvGrpSpPr/>
          <p:nvPr/>
        </p:nvGrpSpPr>
        <p:grpSpPr>
          <a:xfrm>
            <a:off x="11811855" y="0"/>
            <a:ext cx="380145" cy="6858000"/>
            <a:chOff x="0" y="0"/>
            <a:chExt cx="380143" cy="6858000"/>
          </a:xfrm>
        </p:grpSpPr>
        <p:sp>
          <p:nvSpPr>
            <p:cNvPr id="85" name="Rectangle"/>
            <p:cNvSpPr/>
            <p:nvPr/>
          </p:nvSpPr>
          <p:spPr>
            <a:xfrm>
              <a:off x="0" y="0"/>
              <a:ext cx="380144" cy="6858000"/>
            </a:xfrm>
            <a:prstGeom prst="rect">
              <a:avLst/>
            </a:prstGeom>
            <a:solidFill>
              <a:srgbClr val="222C4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" name="Text"/>
            <p:cNvSpPr txBox="1"/>
            <p:nvPr/>
          </p:nvSpPr>
          <p:spPr>
            <a:xfrm>
              <a:off x="0" y="3249930"/>
              <a:ext cx="380144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          </a:t>
              </a:r>
            </a:p>
          </p:txBody>
        </p:sp>
      </p:grpSp>
      <p:sp>
        <p:nvSpPr>
          <p:cNvPr id="88" name="Rectangle 9"/>
          <p:cNvSpPr/>
          <p:nvPr/>
        </p:nvSpPr>
        <p:spPr>
          <a:xfrm rot="5400000">
            <a:off x="5905927" y="952072"/>
            <a:ext cx="380145" cy="11431713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77952" y="2315580"/>
            <a:ext cx="11436223" cy="146291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77952" y="4181011"/>
            <a:ext cx="11436223" cy="1837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"/>
          <p:cNvSpPr/>
          <p:nvPr/>
        </p:nvSpPr>
        <p:spPr>
          <a:xfrm flipH="1">
            <a:off x="10995200" y="5661233"/>
            <a:ext cx="1196801" cy="1196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106" name="Shape 11"/>
          <p:cNvSpPr/>
          <p:nvPr/>
        </p:nvSpPr>
        <p:spPr>
          <a:xfrm flipH="1">
            <a:off x="10995200" y="5661166"/>
            <a:ext cx="1196801" cy="1196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8000" y="0"/>
                </a:lnTo>
                <a:cubicBezTo>
                  <a:pt x="19988" y="0"/>
                  <a:pt x="21600" y="1612"/>
                  <a:pt x="21600" y="3600"/>
                </a:cubicBez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>
              <a:alpha val="680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520700" y="2425700"/>
            <a:ext cx="10962800" cy="1244800"/>
          </a:xfrm>
          <a:prstGeom prst="rect">
            <a:avLst/>
          </a:prstGeom>
        </p:spPr>
        <p:txBody>
          <a:bodyPr lIns="91424" tIns="91424" rIns="91424" bIns="91424" anchor="b">
            <a:normAutofit/>
          </a:bodyPr>
          <a:lstStyle>
            <a:lvl1pPr>
              <a:defRPr sz="6400"/>
            </a:lvl1pPr>
          </a:lstStyle>
          <a:p>
            <a:r>
              <a:t>Title Text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20700" y="3718840"/>
            <a:ext cx="10962800" cy="577201"/>
          </a:xfrm>
          <a:prstGeom prst="rect">
            <a:avLst/>
          </a:prstGeom>
        </p:spPr>
        <p:txBody>
          <a:bodyPr lIns="91424" tIns="91424" rIns="91424" bIns="91424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228600" indent="2286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228600" indent="6858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228600" indent="11430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228600" indent="1600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364721" y="6298456"/>
            <a:ext cx="435313" cy="449551"/>
          </a:xfrm>
          <a:prstGeom prst="rect">
            <a:avLst/>
          </a:prstGeom>
        </p:spPr>
        <p:txBody>
          <a:bodyPr lIns="91424" tIns="91424" rIns="91424" bIns="91424" anchor="ctr"/>
          <a:lstStyle>
            <a:lvl1pPr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ed Lis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1221391"/>
            <a:ext cx="11411333" cy="4245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730561" y="2779776"/>
            <a:ext cx="2682241" cy="13794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 rot="5400000">
            <a:off x="5905927" y="-5525785"/>
            <a:ext cx="380145" cy="11431714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Rectangle 7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" name="Picture 8" descr="Picture 8"/>
          <p:cNvPicPr>
            <a:picLocks noChangeAspect="1"/>
          </p:cNvPicPr>
          <p:nvPr/>
        </p:nvPicPr>
        <p:blipFill>
          <a:blip r:embed="rId21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" name="Rectangle 9"/>
          <p:cNvGrpSpPr/>
          <p:nvPr/>
        </p:nvGrpSpPr>
        <p:grpSpPr>
          <a:xfrm>
            <a:off x="11811855" y="0"/>
            <a:ext cx="380145" cy="6858000"/>
            <a:chOff x="0" y="0"/>
            <a:chExt cx="380143" cy="6858000"/>
          </a:xfrm>
        </p:grpSpPr>
        <p:sp>
          <p:nvSpPr>
            <p:cNvPr id="5" name="Rectangle"/>
            <p:cNvSpPr/>
            <p:nvPr/>
          </p:nvSpPr>
          <p:spPr>
            <a:xfrm>
              <a:off x="0" y="0"/>
              <a:ext cx="380144" cy="6858000"/>
            </a:xfrm>
            <a:prstGeom prst="rect">
              <a:avLst/>
            </a:prstGeom>
            <a:solidFill>
              <a:srgbClr val="222C4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" name="Text"/>
            <p:cNvSpPr txBox="1"/>
            <p:nvPr/>
          </p:nvSpPr>
          <p:spPr>
            <a:xfrm>
              <a:off x="0" y="3249930"/>
              <a:ext cx="380144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          </a:t>
              </a:r>
            </a:p>
          </p:txBody>
        </p:sp>
      </p:grpSp>
      <p:sp>
        <p:nvSpPr>
          <p:cNvPr id="8" name="Rectangle 10"/>
          <p:cNvSpPr/>
          <p:nvPr/>
        </p:nvSpPr>
        <p:spPr>
          <a:xfrm rot="5400000">
            <a:off x="5905927" y="952072"/>
            <a:ext cx="380145" cy="11431713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" name="Rectangle 14"/>
          <p:cNvSpPr/>
          <p:nvPr/>
        </p:nvSpPr>
        <p:spPr>
          <a:xfrm rot="5400000">
            <a:off x="5905927" y="571927"/>
            <a:ext cx="380145" cy="11431713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0" name="Picture 11" descr="Picture 11"/>
          <p:cNvPicPr>
            <a:picLocks noChangeAspect="1"/>
          </p:cNvPicPr>
          <p:nvPr/>
        </p:nvPicPr>
        <p:blipFill>
          <a:blip r:embed="rId22">
            <a:extLst/>
          </a:blip>
          <a:stretch>
            <a:fillRect/>
          </a:stretch>
        </p:blipFill>
        <p:spPr>
          <a:xfrm>
            <a:off x="8741664" y="6367653"/>
            <a:ext cx="3070193" cy="236624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99802" y="6325849"/>
            <a:ext cx="330162" cy="3327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600" b="1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0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4.png"/><Relationship Id="rId11" Type="http://schemas.openxmlformats.org/officeDocument/2006/relationships/image" Target="../media/image28.png"/><Relationship Id="rId5" Type="http://schemas.openxmlformats.org/officeDocument/2006/relationships/image" Target="../media/image23.png"/><Relationship Id="rId10" Type="http://schemas.openxmlformats.org/officeDocument/2006/relationships/image" Target="../media/image27.png"/><Relationship Id="rId4" Type="http://schemas.openxmlformats.org/officeDocument/2006/relationships/image" Target="../media/image22.png"/><Relationship Id="rId9" Type="http://schemas.openxmlformats.org/officeDocument/2006/relationships/image" Target="../media/image8.png"/><Relationship Id="rId1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 Placeholder 3"/>
          <p:cNvSpPr txBox="1"/>
          <p:nvPr/>
        </p:nvSpPr>
        <p:spPr>
          <a:xfrm>
            <a:off x="955036" y="1772595"/>
            <a:ext cx="10886969" cy="162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Snaploc: An Ultra-fast Uwb-based Indoor Localization System For An Unlimited Number Of Tags </a:t>
            </a:r>
          </a:p>
        </p:txBody>
      </p:sp>
      <p:sp>
        <p:nvSpPr>
          <p:cNvPr id="228" name="Rectangle 7"/>
          <p:cNvSpPr txBox="1"/>
          <p:nvPr/>
        </p:nvSpPr>
        <p:spPr>
          <a:xfrm>
            <a:off x="952499" y="3428416"/>
            <a:ext cx="9328802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Bernhard Großwindhager, Michael Stocker, Michael Rath, Carlo Alberto Boano, and Kay Römer</a:t>
            </a:r>
          </a:p>
        </p:txBody>
      </p:sp>
      <p:sp>
        <p:nvSpPr>
          <p:cNvPr id="229" name="Rectangle 1"/>
          <p:cNvSpPr txBox="1"/>
          <p:nvPr/>
        </p:nvSpPr>
        <p:spPr>
          <a:xfrm>
            <a:off x="952499" y="4088558"/>
            <a:ext cx="730906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IPSN ’19, April 16–18, 2019, Montreal, QC, Canada  (Best Paper Award)</a:t>
            </a:r>
          </a:p>
        </p:txBody>
      </p:sp>
      <p:sp>
        <p:nvSpPr>
          <p:cNvPr id="230" name="Rectangle 2"/>
          <p:cNvSpPr txBox="1"/>
          <p:nvPr/>
        </p:nvSpPr>
        <p:spPr>
          <a:xfrm>
            <a:off x="952499" y="4570899"/>
            <a:ext cx="8624254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Reviewed and presented by Jingyun Ning (jn2ne@virginia.edu)</a:t>
            </a:r>
          </a:p>
        </p:txBody>
      </p:sp>
      <p:sp>
        <p:nvSpPr>
          <p:cNvPr id="231" name="TextBox 5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32" name="Rectangle 7"/>
          <p:cNvSpPr txBox="1"/>
          <p:nvPr/>
        </p:nvSpPr>
        <p:spPr>
          <a:xfrm>
            <a:off x="1012434" y="1102667"/>
            <a:ext cx="2650724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rPr dirty="0" err="1"/>
              <a:t>C</a:t>
            </a:r>
            <a:r>
              <a:rPr lang="en-US" altLang="zh-CN" dirty="0" err="1"/>
              <a:t>pE</a:t>
            </a:r>
            <a:r>
              <a:rPr dirty="0"/>
              <a:t> Qualifying Exam</a:t>
            </a:r>
          </a:p>
        </p:txBody>
      </p:sp>
      <p:sp>
        <p:nvSpPr>
          <p:cNvPr id="233" name="Rectangle 7"/>
          <p:cNvSpPr txBox="1"/>
          <p:nvPr/>
        </p:nvSpPr>
        <p:spPr>
          <a:xfrm>
            <a:off x="8747497" y="1024120"/>
            <a:ext cx="249200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400"/>
            </a:lvl1pPr>
          </a:lstStyle>
          <a:p>
            <a:r>
              <a:rPr dirty="0"/>
              <a:t>Primary paper: CPS</a:t>
            </a:r>
          </a:p>
        </p:txBody>
      </p:sp>
      <p:sp>
        <p:nvSpPr>
          <p:cNvPr id="234" name="CpE Ph.D. student"/>
          <p:cNvSpPr txBox="1"/>
          <p:nvPr/>
        </p:nvSpPr>
        <p:spPr>
          <a:xfrm>
            <a:off x="4780552" y="5142140"/>
            <a:ext cx="2630896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300"/>
            </a:lvl1pPr>
          </a:lstStyle>
          <a:p>
            <a:r>
              <a:t>CpE Ph.D. student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Text Placeholder 2"/>
          <p:cNvSpPr txBox="1"/>
          <p:nvPr/>
        </p:nvSpPr>
        <p:spPr>
          <a:xfrm>
            <a:off x="1510515" y="2005765"/>
            <a:ext cx="9170969" cy="3329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solidFill>
                  <a:schemeClr val="accent1"/>
                </a:solidFill>
              </a:defRPr>
            </a:pPr>
            <a:r>
              <a:t>Large message overhead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solidFill>
                  <a:schemeClr val="accent1"/>
                </a:solidFill>
              </a:defRPr>
            </a:pPr>
            <a:r>
              <a:t>High computational burden on tag</a:t>
            </a:r>
            <a:endParaRPr>
              <a:solidFill>
                <a:schemeClr val="accent2"/>
              </a:solidFill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solidFill>
                  <a:schemeClr val="accent2"/>
                </a:solidFill>
              </a:defRPr>
            </a:pPr>
            <a:r>
              <a:t>Need for tight synchronization between anchors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solidFill>
                  <a:schemeClr val="accent2"/>
                </a:solidFill>
              </a:defRPr>
            </a:pPr>
            <a:r>
              <a:t>Require specific timeslots to avoid collisions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solidFill>
                  <a:srgbClr val="FF0000"/>
                </a:solidFill>
              </a:defRPr>
            </a:pPr>
            <a:r>
              <a:t>Hard to discern from strong multipath component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solidFill>
                  <a:srgbClr val="FF0000"/>
                </a:solidFill>
              </a:defRPr>
            </a:pPr>
            <a:r>
              <a:t>High possibility of packet lost / payload corruption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sp>
        <p:nvSpPr>
          <p:cNvPr id="361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Limitations of Existing Approaches</a:t>
            </a:r>
          </a:p>
        </p:txBody>
      </p:sp>
      <p:sp>
        <p:nvSpPr>
          <p:cNvPr id="362" name="TextBox 9"/>
          <p:cNvSpPr txBox="1"/>
          <p:nvPr/>
        </p:nvSpPr>
        <p:spPr>
          <a:xfrm>
            <a:off x="10969625" y="5673506"/>
            <a:ext cx="3714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63" name="TOF"/>
          <p:cNvSpPr/>
          <p:nvPr/>
        </p:nvSpPr>
        <p:spPr>
          <a:xfrm>
            <a:off x="8946154" y="1910709"/>
            <a:ext cx="1947818" cy="720277"/>
          </a:xfrm>
          <a:prstGeom prst="roundRect">
            <a:avLst>
              <a:gd name="adj" fmla="val 25216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000" b="1">
                <a:solidFill>
                  <a:schemeClr val="accent5"/>
                </a:solidFill>
              </a:defRPr>
            </a:lvl1pPr>
          </a:lstStyle>
          <a:p>
            <a:r>
              <a:t>TOF</a:t>
            </a:r>
          </a:p>
        </p:txBody>
      </p:sp>
      <p:sp>
        <p:nvSpPr>
          <p:cNvPr id="364" name="TDOA"/>
          <p:cNvSpPr/>
          <p:nvPr/>
        </p:nvSpPr>
        <p:spPr>
          <a:xfrm>
            <a:off x="8946154" y="3068861"/>
            <a:ext cx="1947818" cy="720278"/>
          </a:xfrm>
          <a:prstGeom prst="roundRect">
            <a:avLst>
              <a:gd name="adj" fmla="val 25216"/>
            </a:avLst>
          </a:prstGeom>
          <a:solidFill>
            <a:srgbClr val="FFFFFF"/>
          </a:solidFill>
          <a:ln w="12700">
            <a:solidFill>
              <a:schemeClr val="accent2">
                <a:lumOff val="10980"/>
              </a:schemeClr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000" b="1">
                <a:solidFill>
                  <a:schemeClr val="accent2">
                    <a:lumOff val="10980"/>
                  </a:schemeClr>
                </a:solidFill>
              </a:defRPr>
            </a:lvl1pPr>
          </a:lstStyle>
          <a:p>
            <a:r>
              <a:t>TDOA</a:t>
            </a:r>
          </a:p>
        </p:txBody>
      </p:sp>
      <p:sp>
        <p:nvSpPr>
          <p:cNvPr id="365" name="TDOA"/>
          <p:cNvSpPr/>
          <p:nvPr/>
        </p:nvSpPr>
        <p:spPr>
          <a:xfrm>
            <a:off x="8946154" y="4227014"/>
            <a:ext cx="1947818" cy="720277"/>
          </a:xfrm>
          <a:prstGeom prst="roundRect">
            <a:avLst>
              <a:gd name="adj" fmla="val 25216"/>
            </a:avLst>
          </a:prstGeom>
          <a:solidFill>
            <a:srgbClr val="FFFFFF"/>
          </a:solidFill>
          <a:ln w="12700">
            <a:solidFill>
              <a:srgbClr val="FF2600"/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000" b="1">
                <a:solidFill>
                  <a:srgbClr val="FF2600"/>
                </a:solidFill>
              </a:defRPr>
            </a:lvl1pPr>
          </a:lstStyle>
          <a:p>
            <a:r>
              <a:t>TDOA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Text Placeholder 2"/>
          <p:cNvSpPr txBox="1"/>
          <p:nvPr/>
        </p:nvSpPr>
        <p:spPr>
          <a:xfrm>
            <a:off x="1612800" y="488335"/>
            <a:ext cx="9093600" cy="716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lvl="1" indent="342900" algn="ctr">
              <a:lnSpc>
                <a:spcPct val="150000"/>
              </a:lnSpc>
              <a:spcBef>
                <a:spcPts val="500"/>
              </a:spcBef>
              <a:defRPr sz="3600"/>
            </a:pPr>
            <a:r>
              <a:t>Outline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Introduction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Existing Approaches</a:t>
            </a: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Proposed Method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 b="1"/>
            </a:pPr>
            <a:r>
              <a:t>Overview of SnapLoc</a:t>
            </a: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Improving Timestamp Resolution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Evaluation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Conclusion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sp>
        <p:nvSpPr>
          <p:cNvPr id="368" name="TextBox 2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11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Objective of SnapLoc</a:t>
            </a:r>
          </a:p>
        </p:txBody>
      </p:sp>
      <p:sp>
        <p:nvSpPr>
          <p:cNvPr id="373" name="Text Placeholder 2"/>
          <p:cNvSpPr txBox="1"/>
          <p:nvPr/>
        </p:nvSpPr>
        <p:spPr>
          <a:xfrm>
            <a:off x="1404458" y="2222300"/>
            <a:ext cx="9383084" cy="885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581526" lvl="1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000"/>
            </a:pPr>
            <a:r>
              <a:t>Allow system to scale in terms of tags density</a:t>
            </a:r>
          </a:p>
          <a:p>
            <a:pPr marL="581526" lvl="1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000"/>
            </a:pPr>
            <a:r>
              <a:t>Achieve high localization accuracy </a:t>
            </a:r>
          </a:p>
        </p:txBody>
      </p:sp>
      <p:sp>
        <p:nvSpPr>
          <p:cNvPr id="374" name="TextBox 9"/>
          <p:cNvSpPr txBox="1"/>
          <p:nvPr/>
        </p:nvSpPr>
        <p:spPr>
          <a:xfrm>
            <a:off x="10969625" y="5673506"/>
            <a:ext cx="3714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12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Overview of SnapLoc</a:t>
            </a:r>
          </a:p>
        </p:txBody>
      </p:sp>
      <p:sp>
        <p:nvSpPr>
          <p:cNvPr id="379" name="Text Placeholder 2"/>
          <p:cNvSpPr txBox="1"/>
          <p:nvPr/>
        </p:nvSpPr>
        <p:spPr>
          <a:xfrm>
            <a:off x="1404458" y="1667095"/>
            <a:ext cx="9383084" cy="3298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lvl="1" indent="342900">
              <a:lnSpc>
                <a:spcPct val="150000"/>
              </a:lnSpc>
              <a:spcBef>
                <a:spcPts val="500"/>
              </a:spcBef>
              <a:defRPr sz="20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Correctly identifying multiple responses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Estimate the TDOA by exploiting CIR information only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Allow an anchor-initiated approach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Reliable responses detection 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Localization Algorithms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Implementation</a:t>
            </a:r>
          </a:p>
        </p:txBody>
      </p:sp>
      <p:sp>
        <p:nvSpPr>
          <p:cNvPr id="380" name="TextBox 9"/>
          <p:cNvSpPr txBox="1"/>
          <p:nvPr/>
        </p:nvSpPr>
        <p:spPr>
          <a:xfrm>
            <a:off x="10969625" y="5673506"/>
            <a:ext cx="3714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13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84" name="Text Placeholder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412875" y="1927118"/>
                <a:ext cx="9826625" cy="3981451"/>
              </a:xfrm>
              <a:prstGeom prst="rect">
                <a:avLst/>
              </a:prstGeom>
            </p:spPr>
            <p:txBody>
              <a:bodyPr/>
              <a:lstStyle/>
              <a:p>
                <a:pPr marL="800100" lvl="1" indent="-342900">
                  <a:spcBef>
                    <a:spcPts val="500"/>
                  </a:spcBef>
                  <a:buSzPct val="100000"/>
                  <a:buFont typeface="Arial"/>
                  <a:buChar char="•"/>
                  <a:defRPr sz="2000" b="0" cap="none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r>
                  <a:t>Setting individual delay for each responder,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4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ⅈ−1</m:t>
                        </m:r>
                      </m:e>
                    </m:d>
                    <m:r>
                      <a:rPr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>
                    <a:latin typeface="ITC Franklin Gothic Std Demi"/>
                    <a:ea typeface="ITC Franklin Gothic Std Demi"/>
                    <a:cs typeface="ITC Franklin Gothic Std Demi"/>
                    <a:sym typeface="ITC Franklin Gothic Std Demi"/>
                  </a:rPr>
                  <a:t>, α = 128 ns </a:t>
                </a:r>
                <a:endParaRPr sz="1500">
                  <a:latin typeface="ITC Franklin Gothic Std Demi"/>
                  <a:ea typeface="ITC Franklin Gothic Std Demi"/>
                  <a:cs typeface="ITC Franklin Gothic Std Demi"/>
                  <a:sym typeface="ITC Franklin Gothic Std Demi"/>
                </a:endParaRPr>
              </a:p>
              <a:p>
                <a:pPr marL="800100" lvl="1" indent="-342900">
                  <a:spcBef>
                    <a:spcPts val="500"/>
                  </a:spcBef>
                  <a:buSzPct val="100000"/>
                  <a:buFont typeface="Arial"/>
                  <a:buChar char="•"/>
                  <a:defRPr sz="2000" b="0" cap="none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 sz="1500">
                  <a:latin typeface="ITC Franklin Gothic Std Demi"/>
                  <a:ea typeface="ITC Franklin Gothic Std Demi"/>
                  <a:cs typeface="ITC Franklin Gothic Std Demi"/>
                  <a:sym typeface="ITC Franklin Gothic Std Demi"/>
                </a:endParaRPr>
              </a:p>
              <a:p>
                <a:pPr lvl="1">
                  <a:spcBef>
                    <a:spcPts val="500"/>
                  </a:spcBef>
                  <a:defRPr sz="2000" b="0" cap="none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r>
                  <a:t>	(Previous limitation: Hard to discern from strong multipath component)</a:t>
                </a:r>
              </a:p>
            </p:txBody>
          </p:sp>
        </mc:Choice>
        <mc:Fallback>
          <p:sp>
            <p:nvSpPr>
              <p:cNvPr id="384" name="Text Placeholder 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412875" y="1927118"/>
                <a:ext cx="9826625" cy="3981451"/>
              </a:xfrm>
              <a:prstGeom prst="rect">
                <a:avLst/>
              </a:prstGeom>
              <a:blipFill>
                <a:blip r:embed="rId3"/>
                <a:stretch>
                  <a:fillRect t="-3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5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Correctly Identifying Multiple Responses</a:t>
            </a:r>
          </a:p>
        </p:txBody>
      </p:sp>
      <p:pic>
        <p:nvPicPr>
          <p:cNvPr id="386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75488" y="3023718"/>
            <a:ext cx="5170883" cy="2559005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TextBox 8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88" name="Rectangle 7"/>
          <p:cNvSpPr txBox="1"/>
          <p:nvPr/>
        </p:nvSpPr>
        <p:spPr>
          <a:xfrm>
            <a:off x="4545267" y="5517734"/>
            <a:ext cx="143460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(Figure 4 at p65)</a:t>
            </a:r>
          </a:p>
        </p:txBody>
      </p:sp>
      <p:sp>
        <p:nvSpPr>
          <p:cNvPr id="389" name="Oval 1"/>
          <p:cNvSpPr/>
          <p:nvPr/>
        </p:nvSpPr>
        <p:spPr>
          <a:xfrm>
            <a:off x="3185999" y="3890441"/>
            <a:ext cx="223201" cy="446402"/>
          </a:xfrm>
          <a:prstGeom prst="ellipse">
            <a:avLst/>
          </a:pr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0" name="Oval 10"/>
          <p:cNvSpPr/>
          <p:nvPr/>
        </p:nvSpPr>
        <p:spPr>
          <a:xfrm>
            <a:off x="4260213" y="3917844"/>
            <a:ext cx="223202" cy="446401"/>
          </a:xfrm>
          <a:prstGeom prst="ellipse">
            <a:avLst/>
          </a:pr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1" name="Oval 11"/>
          <p:cNvSpPr/>
          <p:nvPr/>
        </p:nvSpPr>
        <p:spPr>
          <a:xfrm>
            <a:off x="5302063" y="3847043"/>
            <a:ext cx="223201" cy="446401"/>
          </a:xfrm>
          <a:prstGeom prst="ellipse">
            <a:avLst/>
          </a:pr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2" name="Oval 12"/>
          <p:cNvSpPr/>
          <p:nvPr/>
        </p:nvSpPr>
        <p:spPr>
          <a:xfrm>
            <a:off x="6357125" y="3023718"/>
            <a:ext cx="223201" cy="446401"/>
          </a:xfrm>
          <a:prstGeom prst="ellipse">
            <a:avLst/>
          </a:pr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93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363484" y="1872822"/>
            <a:ext cx="3073401" cy="2311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3" grpId="1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TextBox 6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398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Estimate The TDOA By CIR Information Only</a:t>
            </a:r>
          </a:p>
        </p:txBody>
      </p:sp>
      <p:grpSp>
        <p:nvGrpSpPr>
          <p:cNvPr id="401" name="Group 9"/>
          <p:cNvGrpSpPr/>
          <p:nvPr/>
        </p:nvGrpSpPr>
        <p:grpSpPr>
          <a:xfrm>
            <a:off x="3093343" y="2629835"/>
            <a:ext cx="6005314" cy="3140941"/>
            <a:chOff x="0" y="0"/>
            <a:chExt cx="6005312" cy="3140940"/>
          </a:xfrm>
        </p:grpSpPr>
        <p:sp>
          <p:nvSpPr>
            <p:cNvPr id="399" name="Rectangle 7"/>
            <p:cNvSpPr txBox="1"/>
            <p:nvPr/>
          </p:nvSpPr>
          <p:spPr>
            <a:xfrm>
              <a:off x="2304805" y="2846300"/>
              <a:ext cx="1664232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solidFill>
                    <a:srgbClr val="808080"/>
                  </a:solidFill>
                </a:defRPr>
              </a:lvl1pPr>
            </a:lstStyle>
            <a:p>
              <a:r>
                <a:t>(Figure 3(b) at p65)</a:t>
              </a:r>
            </a:p>
          </p:txBody>
        </p:sp>
        <p:pic>
          <p:nvPicPr>
            <p:cNvPr id="400" name="Picture 4" descr="Picture 4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005313" cy="27778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02" name="Text Placeholder 2"/>
          <p:cNvSpPr txBox="1"/>
          <p:nvPr/>
        </p:nvSpPr>
        <p:spPr>
          <a:xfrm>
            <a:off x="1412875" y="1570732"/>
            <a:ext cx="9826625" cy="1299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The use of information that is only contained in a packet’s preamble 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/>
            </a:pPr>
            <a:r>
              <a:t>	(Previous limitation: High possibility of packet lost / payload corruption)</a:t>
            </a:r>
            <a:endParaRPr sz="1500" b="1" cap="all"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sp>
        <p:nvSpPr>
          <p:cNvPr id="403" name="Oval 11"/>
          <p:cNvSpPr/>
          <p:nvPr/>
        </p:nvSpPr>
        <p:spPr>
          <a:xfrm>
            <a:off x="3967200" y="2465935"/>
            <a:ext cx="828001" cy="836615"/>
          </a:xfrm>
          <a:prstGeom prst="ellipse">
            <a:avLst/>
          </a:prstGeom>
          <a:ln w="127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4" name="Straight Arrow Connector 13"/>
          <p:cNvSpPr/>
          <p:nvPr/>
        </p:nvSpPr>
        <p:spPr>
          <a:xfrm flipH="1">
            <a:off x="2476799" y="2906548"/>
            <a:ext cx="1490401" cy="712801"/>
          </a:xfrm>
          <a:prstGeom prst="line">
            <a:avLst/>
          </a:prstGeom>
          <a:ln w="63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5" name="TextBox 15"/>
          <p:cNvSpPr txBox="1"/>
          <p:nvPr/>
        </p:nvSpPr>
        <p:spPr>
          <a:xfrm>
            <a:off x="952500" y="3429000"/>
            <a:ext cx="1588545" cy="891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t>Limit the scalability of the system</a:t>
            </a:r>
          </a:p>
        </p:txBody>
      </p:sp>
      <p:pic>
        <p:nvPicPr>
          <p:cNvPr id="40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51721" y="1308109"/>
            <a:ext cx="3073401" cy="2311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3" grpId="2" animBg="1" advAuto="0"/>
      <p:bldP spid="404" grpId="3" animBg="1" advAuto="0"/>
      <p:bldP spid="405" grpId="4" animBg="1" advAuto="0"/>
      <p:bldP spid="406" grpId="1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08" name="Text Placeholder 2"/>
              <p:cNvSpPr txBox="1"/>
              <p:nvPr/>
            </p:nvSpPr>
            <p:spPr>
              <a:xfrm>
                <a:off x="1289230" y="1578882"/>
                <a:ext cx="5623714" cy="311448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 lvl="1" indent="0">
                  <a:lnSpc>
                    <a:spcPct val="140000"/>
                  </a:lnSpc>
                  <a:spcBef>
                    <a:spcPts val="1000"/>
                  </a:spcBef>
                  <a:defRPr sz="2000">
                    <a:latin typeface="ITC Franklin Gothic Std Demi"/>
                    <a:ea typeface="ITC Franklin Gothic Std Demi"/>
                    <a:cs typeface="ITC Franklin Gothic Std Demi"/>
                    <a:sym typeface="ITC Franklin Gothic Std Demi"/>
                  </a:defRPr>
                </a:pPr>
                <a:r>
                  <a:t>(Previous limitation: limitation of system scalability in term of number of tags)</a:t>
                </a:r>
                <a:endParaRPr sz="1500" b="1" cap="all">
                  <a:solidFill>
                    <a:srgbClr val="FFFFFF"/>
                  </a:solidFill>
                </a:endParaRPr>
              </a:p>
              <a:p>
                <a:pPr lvl="1" indent="0">
                  <a:lnSpc>
                    <a:spcPct val="140000"/>
                  </a:lnSpc>
                  <a:spcBef>
                    <a:spcPts val="1000"/>
                  </a:spcBef>
                  <a:defRPr sz="2000">
                    <a:latin typeface="Cambria Math"/>
                    <a:ea typeface="Cambria Math"/>
                    <a:cs typeface="Cambria Math"/>
                    <a:sym typeface="Cambria Math"/>
                  </a:defRPr>
                </a:pPr>
                <a:endParaRPr sz="1500" b="1" cap="all">
                  <a:solidFill>
                    <a:srgbClr val="FFFFFF"/>
                  </a:solidFill>
                </a:endParaRPr>
              </a:p>
              <a:p>
                <a:pPr marL="457200" lvl="1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rPr>
                    <a:latin typeface="Cambria Math"/>
                    <a:ea typeface="Cambria Math"/>
                    <a:cs typeface="Cambria Math"/>
                    <a:sym typeface="Cambria Math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1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</m:oMath>
                </a14:m>
                <a:r>
                  <a:t> broadcast information to other anchors</a:t>
                </a:r>
                <a:endParaRPr>
                  <a:latin typeface="Cambria Math"/>
                  <a:ea typeface="Cambria Math"/>
                  <a:cs typeface="Cambria Math"/>
                  <a:sym typeface="Cambria Math"/>
                </a:endParaRPr>
              </a:p>
              <a:p>
                <a:pPr marL="457200" lvl="1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rPr>
                    <a:latin typeface="Cambria Math"/>
                    <a:ea typeface="Cambria Math"/>
                    <a:cs typeface="Cambria Math"/>
                    <a:sym typeface="Cambria Math"/>
                  </a:rPr>
                  <a:t>Derive the TDOA of the anchors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sz="22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>
                    <a:latin typeface="Cambria Math"/>
                    <a:ea typeface="Cambria Math"/>
                    <a:cs typeface="Cambria Math"/>
                    <a:sym typeface="Cambria Math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>
                  <a:latin typeface="Cambria Math"/>
                  <a:ea typeface="Cambria Math"/>
                  <a:cs typeface="Cambria Math"/>
                  <a:sym typeface="Cambria Math"/>
                </a:endParaRPr>
              </a:p>
              <a:p>
                <a:pPr marL="457200" lvl="1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t>Enable passive self-localization</a:t>
                </a:r>
              </a:p>
            </p:txBody>
          </p:sp>
        </mc:Choice>
        <mc:Fallback>
          <p:sp>
            <p:nvSpPr>
              <p:cNvPr id="408" name="Tex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9230" y="1578882"/>
                <a:ext cx="5623714" cy="3114487"/>
              </a:xfrm>
              <a:prstGeom prst="rect">
                <a:avLst/>
              </a:prstGeom>
              <a:blipFill>
                <a:blip r:embed="rId2"/>
                <a:stretch>
                  <a:fillRect l="-2032" r="-2935" b="-2429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27199" y="1480935"/>
            <a:ext cx="4477458" cy="3139828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Rectangle 9"/>
          <p:cNvSpPr txBox="1"/>
          <p:nvPr/>
        </p:nvSpPr>
        <p:spPr>
          <a:xfrm>
            <a:off x="8482572" y="4565770"/>
            <a:ext cx="143460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(Figure 5 at p66)</a:t>
            </a:r>
          </a:p>
        </p:txBody>
      </p:sp>
      <p:sp>
        <p:nvSpPr>
          <p:cNvPr id="411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Anchor-initiated Approach</a:t>
            </a:r>
          </a:p>
        </p:txBody>
      </p:sp>
      <p:sp>
        <p:nvSpPr>
          <p:cNvPr id="412" name="TextBox 6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16</a:t>
            </a:r>
          </a:p>
        </p:txBody>
      </p:sp>
      <p:pic>
        <p:nvPicPr>
          <p:cNvPr id="41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91940" y="1004033"/>
            <a:ext cx="3073401" cy="2311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3" grpId="1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15" name="Text Placeholder 2"/>
              <p:cNvSpPr txBox="1"/>
              <p:nvPr/>
            </p:nvSpPr>
            <p:spPr>
              <a:xfrm>
                <a:off x="1821077" y="4948975"/>
                <a:ext cx="7434823" cy="50569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>
                  <a:lnSpc>
                    <a:spcPct val="140000"/>
                  </a:lnSpc>
                  <a:spcBef>
                    <a:spcPts val="1000"/>
                  </a:spcBef>
                  <a:defRPr sz="2000"/>
                </a:pPr>
                <a:r>
                  <a:t>Time difference of responses: ∆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4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limUpp>
                          <m:limUppPr>
                            <m:ctrlPr>
                              <a:rPr sz="24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UppPr>
                          <m:e>
                            <m:r>
                              <m:rPr>
                                <m:nor/>
                              </m:rPr>
                              <a:rPr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τ</m:t>
                            </m:r>
                          </m:e>
                          <m:lim>
                            <m:r>
                              <a:rPr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^</m:t>
                            </m:r>
                          </m:lim>
                        </m:limUpp>
                      </m:e>
                      <m:sub>
                        <m:r>
                          <a:rPr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t> =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5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5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sz="25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t>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6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6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sz="26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t>)(Ts/L)</a:t>
                </a:r>
              </a:p>
            </p:txBody>
          </p:sp>
        </mc:Choice>
        <mc:Fallback>
          <p:sp>
            <p:nvSpPr>
              <p:cNvPr id="415" name="Tex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1077" y="4948975"/>
                <a:ext cx="7434823" cy="505691"/>
              </a:xfrm>
              <a:prstGeom prst="rect">
                <a:avLst/>
              </a:prstGeom>
              <a:blipFill>
                <a:blip r:embed="rId3"/>
                <a:stretch>
                  <a:fillRect l="-1363" b="-56098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6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Reliable Responses Detection</a:t>
            </a:r>
          </a:p>
        </p:txBody>
      </p:sp>
      <p:sp>
        <p:nvSpPr>
          <p:cNvPr id="417" name="TextBox 10"/>
          <p:cNvSpPr txBox="1"/>
          <p:nvPr/>
        </p:nvSpPr>
        <p:spPr>
          <a:xfrm>
            <a:off x="5831673" y="1715774"/>
            <a:ext cx="770401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600"/>
            </a:lvl1pPr>
          </a:lstStyle>
          <a:p>
            <a:r>
              <a:t>Step 2</a:t>
            </a:r>
          </a:p>
        </p:txBody>
      </p:sp>
      <p:sp>
        <p:nvSpPr>
          <p:cNvPr id="418" name="TextBox 11"/>
          <p:cNvSpPr txBox="1"/>
          <p:nvPr/>
        </p:nvSpPr>
        <p:spPr>
          <a:xfrm>
            <a:off x="5831673" y="2708856"/>
            <a:ext cx="770401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600"/>
            </a:lvl1pPr>
          </a:lstStyle>
          <a:p>
            <a:r>
              <a:t>Step 3</a:t>
            </a:r>
          </a:p>
        </p:txBody>
      </p:sp>
      <p:grpSp>
        <p:nvGrpSpPr>
          <p:cNvPr id="422" name="Group 13"/>
          <p:cNvGrpSpPr/>
          <p:nvPr/>
        </p:nvGrpSpPr>
        <p:grpSpPr>
          <a:xfrm>
            <a:off x="2352161" y="1306662"/>
            <a:ext cx="4075257" cy="1811188"/>
            <a:chOff x="0" y="0"/>
            <a:chExt cx="4075256" cy="1811186"/>
          </a:xfrm>
        </p:grpSpPr>
        <p:pic>
          <p:nvPicPr>
            <p:cNvPr id="419" name="Picture 7" descr="Picture 7"/>
            <p:cNvPicPr>
              <a:picLocks noChangeAspect="1"/>
            </p:cNvPicPr>
            <p:nvPr/>
          </p:nvPicPr>
          <p:blipFill>
            <a:blip r:embed="rId4">
              <a:extLst/>
            </a:blip>
            <a:srcRect b="71405"/>
            <a:stretch>
              <a:fillRect/>
            </a:stretch>
          </p:blipFill>
          <p:spPr>
            <a:xfrm>
              <a:off x="-1" y="0"/>
              <a:ext cx="4075258" cy="18111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20" name="Straight Connector 3"/>
            <p:cNvSpPr/>
            <p:nvPr/>
          </p:nvSpPr>
          <p:spPr>
            <a:xfrm flipH="1">
              <a:off x="1103839" y="831736"/>
              <a:ext cx="1" cy="914400"/>
            </a:xfrm>
            <a:prstGeom prst="line">
              <a:avLst/>
            </a:prstGeom>
            <a:noFill/>
            <a:ln w="15875" cap="flat">
              <a:solidFill>
                <a:srgbClr val="000000">
                  <a:alpha val="64000"/>
                </a:srgbClr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1" name="Rectangle: Rounded Corners 4"/>
            <p:cNvSpPr/>
            <p:nvPr/>
          </p:nvSpPr>
          <p:spPr>
            <a:xfrm>
              <a:off x="165614" y="1693711"/>
              <a:ext cx="530219" cy="117476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26" name="Group 15"/>
          <p:cNvGrpSpPr/>
          <p:nvPr/>
        </p:nvGrpSpPr>
        <p:grpSpPr>
          <a:xfrm>
            <a:off x="1749163" y="3223262"/>
            <a:ext cx="4514240" cy="1620300"/>
            <a:chOff x="0" y="0"/>
            <a:chExt cx="4514239" cy="1620298"/>
          </a:xfrm>
        </p:grpSpPr>
        <p:sp>
          <p:nvSpPr>
            <p:cNvPr id="423" name="TextBox 1"/>
            <p:cNvSpPr txBox="1"/>
            <p:nvPr/>
          </p:nvSpPr>
          <p:spPr>
            <a:xfrm>
              <a:off x="-1" y="61130"/>
              <a:ext cx="711746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/>
              </a:lvl1pPr>
            </a:lstStyle>
            <a:p>
              <a:r>
                <a:t>Step 1</a:t>
              </a:r>
            </a:p>
          </p:txBody>
        </p:sp>
        <p:pic>
          <p:nvPicPr>
            <p:cNvPr id="424" name="Picture 12" descr="Picture 12"/>
            <p:cNvPicPr>
              <a:picLocks noChangeAspect="1"/>
            </p:cNvPicPr>
            <p:nvPr/>
          </p:nvPicPr>
          <p:blipFill>
            <a:blip r:embed="rId4">
              <a:extLst/>
            </a:blip>
            <a:srcRect t="27866" b="47517"/>
            <a:stretch>
              <a:fillRect/>
            </a:stretch>
          </p:blipFill>
          <p:spPr>
            <a:xfrm>
              <a:off x="749270" y="61130"/>
              <a:ext cx="3764970" cy="1559169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50800" dist="50800" dir="5400000" rotWithShape="0">
                <a:srgbClr val="000000">
                  <a:alpha val="0"/>
                </a:srgbClr>
              </a:outerShdw>
            </a:effectLst>
          </p:spPr>
        </p:pic>
        <p:sp>
          <p:nvSpPr>
            <p:cNvPr id="425" name="Rectangle: Rounded Corners 14"/>
            <p:cNvSpPr/>
            <p:nvPr/>
          </p:nvSpPr>
          <p:spPr>
            <a:xfrm>
              <a:off x="3421106" y="-1"/>
              <a:ext cx="368220" cy="129601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32" name="Group 22"/>
          <p:cNvGrpSpPr/>
          <p:nvPr/>
        </p:nvGrpSpPr>
        <p:grpSpPr>
          <a:xfrm>
            <a:off x="6042659" y="1730912"/>
            <a:ext cx="4666525" cy="1522917"/>
            <a:chOff x="0" y="0"/>
            <a:chExt cx="4666523" cy="1522915"/>
          </a:xfrm>
        </p:grpSpPr>
        <p:pic>
          <p:nvPicPr>
            <p:cNvPr id="427" name="Picture 8" descr="Picture 8"/>
            <p:cNvPicPr>
              <a:picLocks noChangeAspect="1"/>
            </p:cNvPicPr>
            <p:nvPr/>
          </p:nvPicPr>
          <p:blipFill>
            <a:blip r:embed="rId4">
              <a:extLst/>
            </a:blip>
            <a:srcRect t="54177" r="669" b="24804"/>
            <a:stretch>
              <a:fillRect/>
            </a:stretch>
          </p:blipFill>
          <p:spPr>
            <a:xfrm>
              <a:off x="633884" y="69291"/>
              <a:ext cx="3907863" cy="12851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28" name="Rectangle 17"/>
            <p:cNvSpPr/>
            <p:nvPr/>
          </p:nvSpPr>
          <p:spPr>
            <a:xfrm>
              <a:off x="711745" y="1048186"/>
              <a:ext cx="1318261" cy="47473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Oval 18"/>
            <p:cNvSpPr/>
            <p:nvPr/>
          </p:nvSpPr>
          <p:spPr>
            <a:xfrm>
              <a:off x="2757639" y="1143539"/>
              <a:ext cx="434341" cy="284021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traight Connector 20"/>
            <p:cNvSpPr/>
            <p:nvPr/>
          </p:nvSpPr>
          <p:spPr>
            <a:xfrm>
              <a:off x="633884" y="69290"/>
              <a:ext cx="4032641" cy="1"/>
            </a:xfrm>
            <a:prstGeom prst="lin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1" name="TextBox 21"/>
            <p:cNvSpPr txBox="1"/>
            <p:nvPr/>
          </p:nvSpPr>
          <p:spPr>
            <a:xfrm>
              <a:off x="0" y="-1"/>
              <a:ext cx="711745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/>
              </a:lvl1pPr>
            </a:lstStyle>
            <a:p>
              <a:r>
                <a:t>Step 2</a:t>
              </a:r>
            </a:p>
          </p:txBody>
        </p:sp>
      </p:grpSp>
      <p:grpSp>
        <p:nvGrpSpPr>
          <p:cNvPr id="437" name="Group 26"/>
          <p:cNvGrpSpPr/>
          <p:nvPr/>
        </p:nvGrpSpPr>
        <p:grpSpPr>
          <a:xfrm>
            <a:off x="5987320" y="3040369"/>
            <a:ext cx="4631631" cy="1706874"/>
            <a:chOff x="0" y="0"/>
            <a:chExt cx="4631629" cy="1706873"/>
          </a:xfrm>
        </p:grpSpPr>
        <p:pic>
          <p:nvPicPr>
            <p:cNvPr id="433" name="Picture 16" descr="Picture 16"/>
            <p:cNvPicPr>
              <a:picLocks noChangeAspect="1"/>
            </p:cNvPicPr>
            <p:nvPr/>
          </p:nvPicPr>
          <p:blipFill>
            <a:blip r:embed="rId4">
              <a:extLst/>
            </a:blip>
            <a:srcRect t="71045" b="4404"/>
            <a:stretch>
              <a:fillRect/>
            </a:stretch>
          </p:blipFill>
          <p:spPr>
            <a:xfrm>
              <a:off x="697428" y="205656"/>
              <a:ext cx="3934202" cy="15012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34" name="Rectangle 23"/>
            <p:cNvSpPr/>
            <p:nvPr/>
          </p:nvSpPr>
          <p:spPr>
            <a:xfrm>
              <a:off x="1973035" y="0"/>
              <a:ext cx="678981" cy="440825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Rectangle: Rounded Corners 24"/>
            <p:cNvSpPr/>
            <p:nvPr/>
          </p:nvSpPr>
          <p:spPr>
            <a:xfrm>
              <a:off x="3269236" y="60960"/>
              <a:ext cx="487908" cy="37168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TextBox 25"/>
            <p:cNvSpPr txBox="1"/>
            <p:nvPr/>
          </p:nvSpPr>
          <p:spPr>
            <a:xfrm>
              <a:off x="-1" y="197627"/>
              <a:ext cx="711746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/>
              </a:lvl1pPr>
            </a:lstStyle>
            <a:p>
              <a:r>
                <a:t>Step 3</a:t>
              </a:r>
            </a:p>
          </p:txBody>
        </p:sp>
      </p:grpSp>
      <p:sp>
        <p:nvSpPr>
          <p:cNvPr id="438" name="TextBox 29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17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" grpId="4" animBg="1" advAuto="0"/>
      <p:bldP spid="426" grpId="1" animBg="1" advAuto="0"/>
      <p:bldP spid="432" grpId="2" animBg="1" advAuto="0"/>
      <p:bldP spid="437" grpId="3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42" name="Text Placeholder 2"/>
              <p:cNvSpPr txBox="1"/>
              <p:nvPr/>
            </p:nvSpPr>
            <p:spPr>
              <a:xfrm>
                <a:off x="1792287" y="1030719"/>
                <a:ext cx="6240515" cy="469742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>
                  <a:lnSpc>
                    <a:spcPct val="140000"/>
                  </a:lnSpc>
                  <a:spcBef>
                    <a:spcPts val="1000"/>
                  </a:spcBef>
                  <a:defRPr sz="2400" b="1"/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19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A single tag at position p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sz="23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sz="2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sz="2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sz="2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sz="2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sz="2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]</m:t>
                        </m:r>
                      </m:e>
                      <m:sup>
                        <m:r>
                          <a:rPr sz="2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t>.</a:t>
                </a:r>
                <a:endParaRPr sz="14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19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Anchors located 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sz="24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t>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sz="23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sz="23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2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sz="2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sz="2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sz="2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sz="2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2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sz="2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sz="2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]</m:t>
                        </m:r>
                      </m:e>
                      <m:sup>
                        <m:r>
                          <a:rPr sz="2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sz="2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t>(with i = 1, …, N).</a:t>
                </a:r>
                <a:endParaRPr sz="14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19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Distance differences between anchors</a:t>
                </a:r>
                <a:endParaRPr sz="1400" b="1" cap="all">
                  <a:solidFill>
                    <a:srgbClr val="FFFFFF"/>
                  </a:solidFill>
                </a:endParaRPr>
              </a:p>
              <a:p>
                <a:pPr>
                  <a:lnSpc>
                    <a:spcPct val="140000"/>
                  </a:lnSpc>
                  <a:spcBef>
                    <a:spcPts val="1000"/>
                  </a:spcBef>
                  <a:defRPr sz="19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 </a:t>
                </a:r>
                <a:endParaRPr sz="14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19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endParaRPr sz="14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19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endParaRPr sz="14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19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Nonlinear least square (NLS) position estimate</a:t>
                </a:r>
                <a:endParaRPr sz="1400" b="1" cap="all">
                  <a:solidFill>
                    <a:srgbClr val="FFFFFF"/>
                  </a:solidFill>
                </a:endParaRPr>
              </a:p>
            </p:txBody>
          </p:sp>
        </mc:Choice>
        <mc:Fallback>
          <p:sp>
            <p:nvSpPr>
              <p:cNvPr id="442" name="Tex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2287" y="1030719"/>
                <a:ext cx="6240515" cy="4697423"/>
              </a:xfrm>
              <a:prstGeom prst="rect">
                <a:avLst/>
              </a:prstGeom>
              <a:blipFill>
                <a:blip r:embed="rId3"/>
                <a:stretch>
                  <a:fillRect l="-1420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43" name="Picture 9" descr="Picture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10182" y="3328949"/>
            <a:ext cx="4746367" cy="457273"/>
          </a:xfrm>
          <a:prstGeom prst="rect">
            <a:avLst/>
          </a:prstGeom>
          <a:ln w="12700">
            <a:miter lim="400000"/>
          </a:ln>
        </p:spPr>
      </p:pic>
      <p:pic>
        <p:nvPicPr>
          <p:cNvPr id="444" name="Picture 11" descr="Picture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335720" y="5419771"/>
            <a:ext cx="4768362" cy="458259"/>
          </a:xfrm>
          <a:prstGeom prst="rect">
            <a:avLst/>
          </a:prstGeom>
          <a:ln w="12700">
            <a:miter lim="400000"/>
          </a:ln>
        </p:spPr>
      </p:pic>
      <p:pic>
        <p:nvPicPr>
          <p:cNvPr id="445" name="Picture 14" descr="Picture 1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849356" y="4003416"/>
            <a:ext cx="1546273" cy="1037212"/>
          </a:xfrm>
          <a:prstGeom prst="rect">
            <a:avLst/>
          </a:prstGeom>
          <a:ln w="12700">
            <a:miter lim="400000"/>
          </a:ln>
        </p:spPr>
      </p:pic>
      <p:sp>
        <p:nvSpPr>
          <p:cNvPr id="446" name="TextBox 10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18</a:t>
            </a:r>
          </a:p>
        </p:txBody>
      </p:sp>
      <p:sp>
        <p:nvSpPr>
          <p:cNvPr id="447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Localization Algorithm</a:t>
            </a:r>
          </a:p>
        </p:txBody>
      </p:sp>
      <p:grpSp>
        <p:nvGrpSpPr>
          <p:cNvPr id="452" name="Group 6"/>
          <p:cNvGrpSpPr/>
          <p:nvPr/>
        </p:nvGrpSpPr>
        <p:grpSpPr>
          <a:xfrm>
            <a:off x="2145519" y="3891612"/>
            <a:ext cx="3747111" cy="848019"/>
            <a:chOff x="0" y="0"/>
            <a:chExt cx="3747110" cy="848018"/>
          </a:xfrm>
        </p:grpSpPr>
        <p:grpSp>
          <p:nvGrpSpPr>
            <p:cNvPr id="450" name="Group 4"/>
            <p:cNvGrpSpPr/>
            <p:nvPr/>
          </p:nvGrpSpPr>
          <p:grpSpPr>
            <a:xfrm>
              <a:off x="131036" y="-1"/>
              <a:ext cx="3616075" cy="848020"/>
              <a:chOff x="0" y="0"/>
              <a:chExt cx="3616074" cy="848018"/>
            </a:xfrm>
          </p:grpSpPr>
          <p:pic>
            <p:nvPicPr>
              <p:cNvPr id="448" name="Picture 16" descr="Picture 16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30474" y="390744"/>
                <a:ext cx="3585601" cy="45727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9" name="Picture 2" descr="Picture 2"/>
              <p:cNvPicPr>
                <a:picLocks noChangeAspect="1"/>
              </p:cNvPicPr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-1" y="-1"/>
                <a:ext cx="1453173" cy="3800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451" name="Rectangle: Rounded Corners 3"/>
            <p:cNvSpPr/>
            <p:nvPr/>
          </p:nvSpPr>
          <p:spPr>
            <a:xfrm>
              <a:off x="0" y="426377"/>
              <a:ext cx="371476" cy="30777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69" name="Group 39"/>
          <p:cNvGrpSpPr/>
          <p:nvPr/>
        </p:nvGrpSpPr>
        <p:grpSpPr>
          <a:xfrm>
            <a:off x="7571609" y="1170426"/>
            <a:ext cx="4100083" cy="2345723"/>
            <a:chOff x="0" y="0"/>
            <a:chExt cx="4100081" cy="2345722"/>
          </a:xfrm>
        </p:grpSpPr>
        <p:grpSp>
          <p:nvGrpSpPr>
            <p:cNvPr id="455" name="Oval 15"/>
            <p:cNvGrpSpPr/>
            <p:nvPr/>
          </p:nvGrpSpPr>
          <p:grpSpPr>
            <a:xfrm>
              <a:off x="1104788" y="342822"/>
              <a:ext cx="176516" cy="166097"/>
              <a:chOff x="0" y="32521"/>
              <a:chExt cx="176514" cy="166096"/>
            </a:xfrm>
          </p:grpSpPr>
          <p:sp>
            <p:nvSpPr>
              <p:cNvPr id="453" name="Circle"/>
              <p:cNvSpPr/>
              <p:nvPr/>
            </p:nvSpPr>
            <p:spPr>
              <a:xfrm>
                <a:off x="7305" y="32521"/>
                <a:ext cx="161905" cy="166097"/>
              </a:xfrm>
              <a:prstGeom prst="ellipse">
                <a:avLst/>
              </a:prstGeom>
              <a:solidFill>
                <a:schemeClr val="accent6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54" name="T"/>
              <p:cNvSpPr/>
              <p:nvPr/>
            </p:nvSpPr>
            <p:spPr>
              <a:xfrm>
                <a:off x="0" y="115569"/>
                <a:ext cx="176515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000"/>
                </a:lvl1pPr>
              </a:lstStyle>
              <a:p>
                <a:r>
                  <a:t>T</a:t>
                </a:r>
              </a:p>
            </p:txBody>
          </p:sp>
        </p:grpSp>
        <p:pic>
          <p:nvPicPr>
            <p:cNvPr id="456" name="Graphic 17" descr="Graphic 17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447730" y="654779"/>
              <a:ext cx="440744" cy="4609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7" name="Graphic 18" descr="Graphic 18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2826084" y="654779"/>
              <a:ext cx="440745" cy="4609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8" name="TextBox 19"/>
                <p:cNvSpPr txBox="1"/>
                <p:nvPr/>
              </p:nvSpPr>
              <p:spPr>
                <a:xfrm>
                  <a:off x="632462" y="1079522"/>
                  <a:ext cx="181612" cy="19681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sz="18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/>
                </a:p>
              </p:txBody>
            </p:sp>
          </mc:Choice>
          <mc:Fallback>
            <p:sp>
              <p:nvSpPr>
                <p:cNvPr id="458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2462" y="1079522"/>
                  <a:ext cx="181612" cy="196817"/>
                </a:xfrm>
                <a:prstGeom prst="rect">
                  <a:avLst/>
                </a:prstGeom>
                <a:blipFill>
                  <a:blip r:embed="rId10"/>
                  <a:stretch>
                    <a:fillRect l="-26667" r="-53333" b="-29412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59" name="Straight Connector 8"/>
            <p:cNvSpPr/>
            <p:nvPr/>
          </p:nvSpPr>
          <p:spPr>
            <a:xfrm flipH="1">
              <a:off x="888474" y="484594"/>
              <a:ext cx="247331" cy="400655"/>
            </a:xfrm>
            <a:prstGeom prst="line">
              <a:avLst/>
            </a:prstGeom>
            <a:noFill/>
            <a:ln w="19050" cap="flat">
              <a:solidFill>
                <a:schemeClr val="accent2"/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0" name="Freeform: Shape 27"/>
            <p:cNvSpPr/>
            <p:nvPr/>
          </p:nvSpPr>
          <p:spPr>
            <a:xfrm>
              <a:off x="620859" y="188366"/>
              <a:ext cx="993434" cy="1782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48" h="21600" extrusionOk="0">
                  <a:moveTo>
                    <a:pt x="0" y="0"/>
                  </a:moveTo>
                  <a:cubicBezTo>
                    <a:pt x="9994" y="2467"/>
                    <a:pt x="19989" y="4935"/>
                    <a:pt x="20794" y="8535"/>
                  </a:cubicBezTo>
                  <a:cubicBezTo>
                    <a:pt x="21600" y="12135"/>
                    <a:pt x="13217" y="16867"/>
                    <a:pt x="4834" y="21600"/>
                  </a:cubicBezTo>
                </a:path>
              </a:pathLst>
            </a:custGeom>
            <a:noFill/>
            <a:ln w="12700" cap="flat">
              <a:solidFill>
                <a:srgbClr val="32538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traight Connector 30"/>
            <p:cNvSpPr/>
            <p:nvPr/>
          </p:nvSpPr>
          <p:spPr>
            <a:xfrm>
              <a:off x="1303919" y="417556"/>
              <a:ext cx="1522166" cy="467692"/>
            </a:xfrm>
            <a:prstGeom prst="line">
              <a:avLst/>
            </a:prstGeom>
            <a:noFill/>
            <a:ln w="19050" cap="flat">
              <a:solidFill>
                <a:schemeClr val="accent2"/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2" name="TextBox 32"/>
            <p:cNvSpPr txBox="1"/>
            <p:nvPr/>
          </p:nvSpPr>
          <p:spPr>
            <a:xfrm>
              <a:off x="2899228" y="342822"/>
              <a:ext cx="36760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A2</a:t>
              </a:r>
            </a:p>
          </p:txBody>
        </p:sp>
        <p:sp>
          <p:nvSpPr>
            <p:cNvPr id="463" name="Freeform: Shape 33"/>
            <p:cNvSpPr/>
            <p:nvPr/>
          </p:nvSpPr>
          <p:spPr>
            <a:xfrm flipH="1">
              <a:off x="2299673" y="224560"/>
              <a:ext cx="873554" cy="1782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48" h="21600" extrusionOk="0">
                  <a:moveTo>
                    <a:pt x="0" y="0"/>
                  </a:moveTo>
                  <a:cubicBezTo>
                    <a:pt x="9994" y="2467"/>
                    <a:pt x="19989" y="4935"/>
                    <a:pt x="20794" y="8535"/>
                  </a:cubicBezTo>
                  <a:cubicBezTo>
                    <a:pt x="21600" y="12135"/>
                    <a:pt x="13217" y="16867"/>
                    <a:pt x="4834" y="21600"/>
                  </a:cubicBezTo>
                </a:path>
              </a:pathLst>
            </a:custGeom>
            <a:noFill/>
            <a:ln w="12700" cap="flat">
              <a:solidFill>
                <a:srgbClr val="32538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64" name="TextBox 34"/>
                <p:cNvSpPr txBox="1"/>
                <p:nvPr/>
              </p:nvSpPr>
              <p:spPr>
                <a:xfrm>
                  <a:off x="0" y="2017326"/>
                  <a:ext cx="4100082" cy="32839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4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∆</m:t>
                            </m:r>
                            <m:r>
                              <m:rPr>
                                <m:sty m:val="p"/>
                              </m:rPr>
                              <a:rPr sz="1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d</m:t>
                            </m:r>
                          </m:e>
                          <m:sub>
                            <m:r>
                              <a:rPr sz="1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2,1</m:t>
                            </m:r>
                          </m:sub>
                        </m:sSub>
                        <m:r>
                          <a:rPr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ad>
                          <m:radPr>
                            <m:degHide m:val="on"/>
                            <m:ctrlPr>
                              <a:rPr sz="1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sz="1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ad>
                          <m:radPr>
                            <m:degHide m:val="on"/>
                            <m:ctrlPr>
                              <a:rPr sz="1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sz="1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oMath>
                    </m:oMathPara>
                  </a14:m>
                  <a:endParaRPr sz="1400"/>
                </a:p>
              </p:txBody>
            </p:sp>
          </mc:Choice>
          <mc:Fallback>
            <p:sp>
              <p:nvSpPr>
                <p:cNvPr id="464" name="TextBox 3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2017326"/>
                  <a:ext cx="4100082" cy="328397"/>
                </a:xfrm>
                <a:prstGeom prst="rect">
                  <a:avLst/>
                </a:prstGeom>
                <a:blipFill>
                  <a:blip r:embed="rId11"/>
                  <a:stretch>
                    <a:fillRect l="-1235" r="-1543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65" name="TextBox 35"/>
                <p:cNvSpPr txBox="1"/>
                <p:nvPr/>
              </p:nvSpPr>
              <p:spPr>
                <a:xfrm>
                  <a:off x="1098330" y="529532"/>
                  <a:ext cx="168551" cy="21001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8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/>
                </a:p>
              </p:txBody>
            </p:sp>
          </mc:Choice>
          <mc:Fallback>
            <p:sp>
              <p:nvSpPr>
                <p:cNvPr id="465" name="TextBox 3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8330" y="529532"/>
                  <a:ext cx="168551" cy="210019"/>
                </a:xfrm>
                <a:prstGeom prst="rect">
                  <a:avLst/>
                </a:prstGeom>
                <a:blipFill>
                  <a:blip r:embed="rId12"/>
                  <a:stretch>
                    <a:fillRect l="-50000" r="-57143" b="-47059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66" name="TextBox 36"/>
                <p:cNvSpPr txBox="1"/>
                <p:nvPr/>
              </p:nvSpPr>
              <p:spPr>
                <a:xfrm>
                  <a:off x="2057382" y="345675"/>
                  <a:ext cx="181853" cy="21001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8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/>
                </a:p>
              </p:txBody>
            </p:sp>
          </mc:Choice>
          <mc:Fallback>
            <p:sp>
              <p:nvSpPr>
                <p:cNvPr id="466" name="TextBox 3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57382" y="345675"/>
                  <a:ext cx="181853" cy="210018"/>
                </a:xfrm>
                <a:prstGeom prst="rect">
                  <a:avLst/>
                </a:prstGeom>
                <a:blipFill>
                  <a:blip r:embed="rId13"/>
                  <a:stretch>
                    <a:fillRect l="-37500" r="-43750" b="-44444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67" name="Rectangle 37"/>
                <p:cNvSpPr txBox="1"/>
                <p:nvPr/>
              </p:nvSpPr>
              <p:spPr>
                <a:xfrm>
                  <a:off x="2962832" y="1089736"/>
                  <a:ext cx="194597" cy="19681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sz="18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/>
                </a:p>
              </p:txBody>
            </p:sp>
          </mc:Choice>
          <mc:Fallback>
            <p:sp>
              <p:nvSpPr>
                <p:cNvPr id="467" name="Rectangle 3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62832" y="1089736"/>
                  <a:ext cx="194597" cy="196817"/>
                </a:xfrm>
                <a:prstGeom prst="rect">
                  <a:avLst/>
                </a:prstGeom>
                <a:blipFill>
                  <a:blip r:embed="rId14"/>
                  <a:stretch>
                    <a:fillRect l="-23529" r="-41176" b="-37500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68" name="Rectangle 38"/>
            <p:cNvSpPr txBox="1"/>
            <p:nvPr/>
          </p:nvSpPr>
          <p:spPr>
            <a:xfrm>
              <a:off x="1067824" y="0"/>
              <a:ext cx="231500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p</a:t>
              </a:r>
            </a:p>
          </p:txBody>
        </p:sp>
      </p:grp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73" name="Text Placeholder 2"/>
              <p:cNvSpPr txBox="1"/>
              <p:nvPr/>
            </p:nvSpPr>
            <p:spPr>
              <a:xfrm>
                <a:off x="1194688" y="1007831"/>
                <a:ext cx="5990913" cy="476739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>
                  <a:lnSpc>
                    <a:spcPct val="140000"/>
                  </a:lnSpc>
                  <a:spcBef>
                    <a:spcPts val="1000"/>
                  </a:spcBef>
                  <a:defRPr sz="2400" b="1"/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t>Low-cost UWB platform based on Decawave DW1000 radio</a:t>
                </a:r>
                <a:endParaRPr sz="1400" b="1" cap="all">
                  <a:solidFill>
                    <a:srgbClr val="FFFFFF"/>
                  </a:solidFill>
                  <a:latin typeface="ITC Franklin Gothic Std Heavy"/>
                  <a:ea typeface="ITC Franklin Gothic Std Heavy"/>
                  <a:cs typeface="ITC Franklin Gothic Std Heavy"/>
                  <a:sym typeface="ITC Franklin Gothic Std Heavy"/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t>Minimum response delay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5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5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</m:e>
                      <m:sub>
                        <m:r>
                          <a:rPr sz="25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sz="25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sz="25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</m:oMath>
                </a14:m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t>Require clock correction </a:t>
                </a:r>
              </a:p>
            </p:txBody>
          </p:sp>
        </mc:Choice>
        <mc:Fallback>
          <p:sp>
            <p:nvSpPr>
              <p:cNvPr id="473" name="Tex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4688" y="1007831"/>
                <a:ext cx="5990913" cy="4767397"/>
              </a:xfrm>
              <a:prstGeom prst="rect">
                <a:avLst/>
              </a:prstGeom>
              <a:blipFill>
                <a:blip r:embed="rId3"/>
                <a:stretch>
                  <a:fillRect l="-1480" b="-7162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4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Implementation </a:t>
            </a:r>
          </a:p>
        </p:txBody>
      </p:sp>
      <p:sp>
        <p:nvSpPr>
          <p:cNvPr id="475" name="TextBox 7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19</a:t>
            </a:r>
          </a:p>
        </p:txBody>
      </p:sp>
      <p:grpSp>
        <p:nvGrpSpPr>
          <p:cNvPr id="479" name="Group 3"/>
          <p:cNvGrpSpPr/>
          <p:nvPr/>
        </p:nvGrpSpPr>
        <p:grpSpPr>
          <a:xfrm>
            <a:off x="8104774" y="1881673"/>
            <a:ext cx="2948989" cy="2226177"/>
            <a:chOff x="0" y="0"/>
            <a:chExt cx="2948987" cy="2226175"/>
          </a:xfrm>
        </p:grpSpPr>
        <p:pic>
          <p:nvPicPr>
            <p:cNvPr id="476" name="Picture 5" descr="Picture 5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392730"/>
              <a:ext cx="2948988" cy="140334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77" name="Rectangle 6"/>
            <p:cNvSpPr txBox="1"/>
            <p:nvPr/>
          </p:nvSpPr>
          <p:spPr>
            <a:xfrm>
              <a:off x="651156" y="1931535"/>
              <a:ext cx="1434602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solidFill>
                    <a:srgbClr val="808080"/>
                  </a:solidFill>
                </a:defRPr>
              </a:lvl1pPr>
            </a:lstStyle>
            <a:p>
              <a:r>
                <a:t>(Figure 6 at p67)</a:t>
              </a:r>
            </a:p>
          </p:txBody>
        </p:sp>
        <p:sp>
          <p:nvSpPr>
            <p:cNvPr id="478" name="TextBox 1"/>
            <p:cNvSpPr txBox="1"/>
            <p:nvPr/>
          </p:nvSpPr>
          <p:spPr>
            <a:xfrm>
              <a:off x="1175473" y="0"/>
              <a:ext cx="1023429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Tag</a:t>
              </a:r>
            </a:p>
          </p:txBody>
        </p:sp>
      </p:grpSp>
      <p:grpSp>
        <p:nvGrpSpPr>
          <p:cNvPr id="486" name="Group 9"/>
          <p:cNvGrpSpPr/>
          <p:nvPr/>
        </p:nvGrpSpPr>
        <p:grpSpPr>
          <a:xfrm>
            <a:off x="1914023" y="3200612"/>
            <a:ext cx="5762049" cy="2272172"/>
            <a:chOff x="0" y="0"/>
            <a:chExt cx="5762048" cy="2272169"/>
          </a:xfrm>
        </p:grpSpPr>
        <p:pic>
          <p:nvPicPr>
            <p:cNvPr id="480" name="Picture 10" descr="Picture 10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079022" y="0"/>
              <a:ext cx="3649900" cy="9770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1" name="Rectangle 11"/>
                <p:cNvSpPr txBox="1"/>
                <p:nvPr/>
              </p:nvSpPr>
              <p:spPr>
                <a:xfrm>
                  <a:off x="0" y="1017680"/>
                  <a:ext cx="5101010" cy="30515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8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∆</m:t>
                            </m:r>
                          </m:e>
                          <m:sub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𝑚𝑖𝑛</m:t>
                            </m:r>
                          </m:sub>
                        </m:sSub>
                        <m:r>
                          <a:rPr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bSup>
                          <m:sSubSupPr>
                            <m:ctrlP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𝑃𝐻𝑅</m:t>
                            </m:r>
                          </m:sub>
                          <m:sup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𝐼𝑁𝐼𝑇</m:t>
                            </m:r>
                          </m:sup>
                        </m:sSubSup>
                        <m:r>
                          <a:rPr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𝑑𝑎𝑡𝑎</m:t>
                            </m:r>
                          </m:sub>
                          <m:sup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𝐼𝑁𝐼𝑇</m:t>
                            </m:r>
                          </m:sup>
                        </m:sSubSup>
                        <m:r>
                          <a:rPr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𝑝𝑟𝑒𝑎𝑚𝑏𝑙𝑒</m:t>
                            </m:r>
                          </m:sub>
                          <m:sup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𝑅𝐸𝑆𝑃</m:t>
                            </m:r>
                          </m:sup>
                        </m:sSubSup>
                        <m:r>
                          <a:rPr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𝑆𝐹𝐷</m:t>
                            </m:r>
                          </m:sub>
                          <m:sup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𝑅𝐸𝑆𝑃</m:t>
                            </m:r>
                          </m:sup>
                        </m:sSubSup>
                        <m:r>
                          <a:rPr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)+ </m:t>
                        </m:r>
                        <m:sSub>
                          <m:sSubPr>
                            <m:ctrlP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𝑠𝑤𝑖𝑡𝑐h</m:t>
                            </m:r>
                          </m:sub>
                        </m:sSub>
                      </m:oMath>
                    </m:oMathPara>
                  </a14:m>
                  <a:endParaRPr/>
                </a:p>
              </p:txBody>
            </p:sp>
          </mc:Choice>
          <mc:Fallback>
            <p:sp>
              <p:nvSpPr>
                <p:cNvPr id="481" name="Rectangle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1017680"/>
                  <a:ext cx="5101010" cy="305150"/>
                </a:xfrm>
                <a:prstGeom prst="rect">
                  <a:avLst/>
                </a:prstGeom>
                <a:blipFill>
                  <a:blip r:embed="rId6"/>
                  <a:stretch>
                    <a:fillRect l="-1493" r="-4726" b="-28000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82" name="Straight Arrow Connector 12"/>
            <p:cNvSpPr/>
            <p:nvPr/>
          </p:nvSpPr>
          <p:spPr>
            <a:xfrm>
              <a:off x="831716" y="1431961"/>
              <a:ext cx="3389882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  <a:headEnd type="triangle" w="med" len="med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3" name="TextBox 13"/>
                <p:cNvSpPr/>
                <p:nvPr/>
              </p:nvSpPr>
              <p:spPr>
                <a:xfrm>
                  <a:off x="1760511" y="1393432"/>
                  <a:ext cx="1041576" cy="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>
                    <a:defRPr sz="1400"/>
                  </a:pPr>
                  <a:r>
                    <a:t>178.5</a:t>
                  </a:r>
                  <a14:m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</m:oMath>
                  </a14:m>
                  <a:endParaRPr/>
                </a:p>
              </p:txBody>
            </p:sp>
          </mc:Choice>
          <mc:Fallback>
            <p:sp>
              <p:nvSpPr>
                <p:cNvPr id="483" name="TextBox 1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60511" y="1393432"/>
                  <a:ext cx="1041576" cy="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>
                  <a:blip r:embed="rId7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84" name="Straight Arrow Connector 14"/>
            <p:cNvSpPr/>
            <p:nvPr/>
          </p:nvSpPr>
          <p:spPr>
            <a:xfrm>
              <a:off x="4622337" y="1431961"/>
              <a:ext cx="494996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  <a:headEnd type="triangle" w="med" len="med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5" name="TextBox 15"/>
                <p:cNvSpPr/>
                <p:nvPr/>
              </p:nvSpPr>
              <p:spPr>
                <a:xfrm>
                  <a:off x="4344818" y="1430660"/>
                  <a:ext cx="1417230" cy="84150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>
                    <a:defRPr sz="1400"/>
                  </a:pPr>
                  <a:r>
                    <a:rPr lang="en-US" dirty="0"/>
                    <a:t>(range from </a:t>
                  </a:r>
                  <a14:m>
                    <m:oMath xmlns:m="http://schemas.openxmlformats.org/officeDocument/2006/math">
                      <m:r>
                        <a:rPr lang="en-US" altLang="zh-CN" sz="1750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7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00</m:t>
                      </m:r>
                      <m:r>
                        <a:rPr lang="en-US" sz="17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17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</m:oMath>
                  </a14:m>
                  <a:r>
                    <a:rPr lang="en-US" dirty="0"/>
                    <a:t> to 572</a:t>
                  </a:r>
                  <a14:m>
                    <m:oMath xmlns:m="http://schemas.openxmlformats.org/officeDocument/2006/math">
                      <m:r>
                        <a:rPr lang="en-US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</m:oMath>
                  </a14:m>
                  <a:r>
                    <a:rPr lang="en-US" dirty="0"/>
                    <a:t>)</a:t>
                  </a:r>
                  <a:endParaRPr dirty="0"/>
                </a:p>
              </p:txBody>
            </p:sp>
          </mc:Choice>
          <mc:Fallback>
            <p:sp>
              <p:nvSpPr>
                <p:cNvPr id="485" name="TextBox 1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44818" y="1430660"/>
                  <a:ext cx="1417230" cy="84150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>
                  <a:blip r:embed="rId8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 Placeholder 2"/>
          <p:cNvSpPr txBox="1"/>
          <p:nvPr/>
        </p:nvSpPr>
        <p:spPr>
          <a:xfrm>
            <a:off x="1612800" y="488335"/>
            <a:ext cx="9093600" cy="774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lvl="1" indent="342900" algn="ctr">
              <a:lnSpc>
                <a:spcPct val="150000"/>
              </a:lnSpc>
              <a:spcBef>
                <a:spcPts val="500"/>
              </a:spcBef>
              <a:defRPr sz="3600"/>
            </a:pPr>
            <a:r>
              <a:t>Outline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 b="1"/>
            </a:pPr>
            <a:r>
              <a:t>Introduction</a:t>
            </a:r>
            <a:endParaRPr sz="1500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Existing Approaches</a:t>
            </a:r>
            <a:endParaRPr sz="1500" b="1" cap="all">
              <a:solidFill>
                <a:srgbClr val="FFFFFF"/>
              </a:solidFill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Overview of SnapLoc</a:t>
            </a: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Proposed Method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Design Rational of SnapLoc</a:t>
            </a: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Improving Timestamp Resolution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Evaluation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Conclusion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sp>
        <p:nvSpPr>
          <p:cNvPr id="237" name="TextBox 2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ext Placeholder 2"/>
          <p:cNvSpPr txBox="1"/>
          <p:nvPr/>
        </p:nvSpPr>
        <p:spPr>
          <a:xfrm>
            <a:off x="1612800" y="488335"/>
            <a:ext cx="9093600" cy="7762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lvl="1" indent="342900" algn="ctr">
              <a:lnSpc>
                <a:spcPct val="150000"/>
              </a:lnSpc>
              <a:spcBef>
                <a:spcPts val="500"/>
              </a:spcBef>
              <a:defRPr sz="3600"/>
            </a:pPr>
            <a:r>
              <a:t>Outline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Introduction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Existing Approaches</a:t>
            </a: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Overview of SnapLoc</a:t>
            </a: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Proposed Method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Design Rational of SnapLoc</a:t>
            </a: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 b="1"/>
            </a:pPr>
            <a:r>
              <a:t>Improving Timestamp Resolution</a:t>
            </a:r>
            <a:endParaRPr sz="1500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Evaluation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Conclusion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sp>
        <p:nvSpPr>
          <p:cNvPr id="491" name="TextBox 2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20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93" name="Text Placeholder 2"/>
              <p:cNvSpPr txBox="1"/>
              <p:nvPr/>
            </p:nvSpPr>
            <p:spPr>
              <a:xfrm>
                <a:off x="1792288" y="1406875"/>
                <a:ext cx="9366630" cy="265226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>
                  <a:lnSpc>
                    <a:spcPct val="140000"/>
                  </a:lnSpc>
                  <a:spcBef>
                    <a:spcPts val="1000"/>
                  </a:spcBef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Employ </a:t>
                </a:r>
                <a:r>
                  <a:rPr b="1"/>
                  <a:t>delay transmission</a:t>
                </a:r>
                <a:r>
                  <a:t> to implement SnapLoc</a:t>
                </a: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DW1000 transceiver represents timestamps as 40-bit values</a:t>
                </a: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t>Ignore the lower 9-bit when performing </a:t>
                </a:r>
                <a:r>
                  <a:rPr b="1"/>
                  <a:t>delayed transmission</a:t>
                </a:r>
                <a:endParaRPr sz="1400" b="1" cap="all">
                  <a:solidFill>
                    <a:srgbClr val="FFFFFF"/>
                  </a:solidFill>
                  <a:latin typeface="ITC Franklin Gothic Std Heavy"/>
                  <a:ea typeface="ITC Franklin Gothic Std Heavy"/>
                  <a:cs typeface="ITC Franklin Gothic Std Heavy"/>
                  <a:sym typeface="ITC Franklin Gothic Std Heavy"/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t>Result in an error of </a:t>
                </a:r>
                <a14:m>
                  <m:oMath xmlns:m="http://schemas.openxmlformats.org/officeDocument/2006/math">
                    <m:r>
                      <a:rPr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t>2.4m Without correction</a:t>
                </a:r>
              </a:p>
            </p:txBody>
          </p:sp>
        </mc:Choice>
        <mc:Fallback>
          <p:sp>
            <p:nvSpPr>
              <p:cNvPr id="493" name="Tex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2288" y="1406875"/>
                <a:ext cx="9366630" cy="2652262"/>
              </a:xfrm>
              <a:prstGeom prst="rect">
                <a:avLst/>
              </a:prstGeom>
              <a:blipFill>
                <a:blip r:embed="rId3"/>
                <a:stretch>
                  <a:fillRect l="-947" b="-9524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4" name="TextBox 8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21</a:t>
            </a:r>
          </a:p>
        </p:txBody>
      </p:sp>
      <p:sp>
        <p:nvSpPr>
          <p:cNvPr id="495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Improving Timestamp Resolution 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99" name="Text Placeholder 2"/>
              <p:cNvSpPr txBox="1"/>
              <p:nvPr/>
            </p:nvSpPr>
            <p:spPr>
              <a:xfrm>
                <a:off x="1792288" y="2988581"/>
                <a:ext cx="9366630" cy="11731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 lvl="1">
                  <a:lnSpc>
                    <a:spcPct val="90000"/>
                  </a:lnSpc>
                  <a:spcBef>
                    <a:spcPts val="500"/>
                  </a:spcBef>
                  <a:defRPr sz="2000">
                    <a:latin typeface="ITC Franklin Gothic Std Demi"/>
                    <a:ea typeface="ITC Franklin Gothic Std Demi"/>
                    <a:cs typeface="ITC Franklin Gothic Std Demi"/>
                    <a:sym typeface="ITC Franklin Gothic Std Demi"/>
                  </a:defRPr>
                </a:pPr>
                <a:endParaRPr/>
              </a:p>
              <a:p>
                <a:pPr lvl="1">
                  <a:lnSpc>
                    <a:spcPct val="90000"/>
                  </a:lnSpc>
                  <a:spcBef>
                    <a:spcPts val="500"/>
                  </a:spcBef>
                  <a:defRPr sz="2000"/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1900"/>
                </a:pPr>
                <a:r>
                  <a:t>Introduce a delay of one initialization interval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sz="22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𝐼𝑁𝐼𝑇</m:t>
                        </m:r>
                      </m:sub>
                    </m:sSub>
                  </m:oMath>
                </a14:m>
                <a:r>
                  <a:t> 	</a:t>
                </a:r>
              </a:p>
            </p:txBody>
          </p:sp>
        </mc:Choice>
        <mc:Fallback>
          <p:sp>
            <p:nvSpPr>
              <p:cNvPr id="499" name="Tex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2288" y="2988581"/>
                <a:ext cx="9366630" cy="1173179"/>
              </a:xfrm>
              <a:prstGeom prst="rect">
                <a:avLst/>
              </a:prstGeom>
              <a:blipFill>
                <a:blip r:embed="rId3"/>
                <a:stretch>
                  <a:fillRect l="-947" b="-13830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0" name="Text Placeholder 3"/>
          <p:cNvSpPr txBox="1"/>
          <p:nvPr/>
        </p:nvSpPr>
        <p:spPr>
          <a:xfrm>
            <a:off x="1792288" y="736600"/>
            <a:ext cx="9826626" cy="1135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pPr>
            <a:r>
              <a:t>Wired Correction</a:t>
            </a:r>
            <a:endParaRPr sz="3600" u="sng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pPr>
            <a:r>
              <a:t> </a:t>
            </a:r>
          </a:p>
        </p:txBody>
      </p:sp>
      <p:grpSp>
        <p:nvGrpSpPr>
          <p:cNvPr id="518" name="Group 6"/>
          <p:cNvGrpSpPr/>
          <p:nvPr/>
        </p:nvGrpSpPr>
        <p:grpSpPr>
          <a:xfrm>
            <a:off x="1792287" y="2191600"/>
            <a:ext cx="9228785" cy="1084668"/>
            <a:chOff x="0" y="0"/>
            <a:chExt cx="9228783" cy="1084666"/>
          </a:xfrm>
        </p:grpSpPr>
        <p:grpSp>
          <p:nvGrpSpPr>
            <p:cNvPr id="512" name="Group 7"/>
            <p:cNvGrpSpPr/>
            <p:nvPr/>
          </p:nvGrpSpPr>
          <p:grpSpPr>
            <a:xfrm>
              <a:off x="2238157" y="33199"/>
              <a:ext cx="6990627" cy="1051468"/>
              <a:chOff x="0" y="0"/>
              <a:chExt cx="6990627" cy="1051467"/>
            </a:xfrm>
          </p:grpSpPr>
          <p:grpSp>
            <p:nvGrpSpPr>
              <p:cNvPr id="503" name="Oval 11"/>
              <p:cNvGrpSpPr/>
              <p:nvPr/>
            </p:nvGrpSpPr>
            <p:grpSpPr>
              <a:xfrm>
                <a:off x="-1" y="521437"/>
                <a:ext cx="477431" cy="493617"/>
                <a:chOff x="0" y="0"/>
                <a:chExt cx="477430" cy="493615"/>
              </a:xfrm>
            </p:grpSpPr>
            <p:sp>
              <p:nvSpPr>
                <p:cNvPr id="501" name="Oval"/>
                <p:cNvSpPr/>
                <p:nvPr/>
              </p:nvSpPr>
              <p:spPr>
                <a:xfrm>
                  <a:off x="-1" y="0"/>
                  <a:ext cx="477432" cy="493616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sz="1400"/>
                  </a:pPr>
                  <a:endParaRPr/>
                </a:p>
              </p:txBody>
            </p: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502" name="Text"/>
                    <p:cNvSpPr txBox="1"/>
                    <p:nvPr/>
                  </p:nvSpPr>
                  <p:spPr>
                    <a:xfrm>
                      <a:off x="69918" y="67737"/>
                      <a:ext cx="337595" cy="358141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:m="http://schemas.openxmlformats.org/officeDocument/2006/math" xmlns="" val="1"/>
                      </a:ext>
                    </a:extLst>
                  </p:spPr>
                  <p:txBody>
                    <a:bodyPr wrap="square" lIns="45719" tIns="45719" rIns="45719" bIns="45719" numCol="1" anchor="ctr">
                      <a:spAutoFit/>
                    </a:bodyPr>
                    <a:lstStyle>
                      <a:lvl1pPr algn="ctr"/>
                    </a:lstStyle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sz="85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85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sz="85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𝑅𝐸𝐹</m:t>
                                </m:r>
                              </m:sub>
                            </m:sSub>
                          </m:oMath>
                        </m:oMathPara>
                      </a14:m>
                      <a:endParaRPr/>
                    </a:p>
                  </p:txBody>
                </p:sp>
              </mc:Choice>
              <mc:Fallback>
                <p:sp>
                  <p:nvSpPr>
                    <p:cNvPr id="502" name="Text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9918" y="67737"/>
                      <a:ext cx="337595" cy="358141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/>
                      </a:stretch>
                    </a:blipFill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  </a:ext>
                    </a:extLst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506" name="Arrow: Right 12"/>
              <p:cNvGrpSpPr/>
              <p:nvPr/>
            </p:nvGrpSpPr>
            <p:grpSpPr>
              <a:xfrm>
                <a:off x="533520" y="485021"/>
                <a:ext cx="3050698" cy="566447"/>
                <a:chOff x="0" y="0"/>
                <a:chExt cx="3050697" cy="566445"/>
              </a:xfrm>
            </p:grpSpPr>
            <p:sp>
              <p:nvSpPr>
                <p:cNvPr id="504" name="Arrow"/>
                <p:cNvSpPr/>
                <p:nvPr/>
              </p:nvSpPr>
              <p:spPr>
                <a:xfrm>
                  <a:off x="0" y="0"/>
                  <a:ext cx="3050698" cy="566446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solidFill>
                  <a:srgbClr val="FFFFFF"/>
                </a:solidFill>
                <a:ln w="12700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505" name="Missing transmit timestamp"/>
                <p:cNvSpPr txBox="1"/>
                <p:nvPr/>
              </p:nvSpPr>
              <p:spPr>
                <a:xfrm>
                  <a:off x="-1" y="135902"/>
                  <a:ext cx="2909087" cy="2946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400"/>
                  </a:lvl1pPr>
                </a:lstStyle>
                <a:p>
                  <a:r>
                    <a:t>Missing transmit timestamp </a:t>
                  </a:r>
                </a:p>
              </p:txBody>
            </p:sp>
          </p:grpSp>
          <p:grpSp>
            <p:nvGrpSpPr>
              <p:cNvPr id="509" name="Oval 13"/>
              <p:cNvGrpSpPr/>
              <p:nvPr/>
            </p:nvGrpSpPr>
            <p:grpSpPr>
              <a:xfrm>
                <a:off x="3771007" y="521437"/>
                <a:ext cx="477431" cy="493617"/>
                <a:chOff x="0" y="0"/>
                <a:chExt cx="477430" cy="493615"/>
              </a:xfrm>
            </p:grpSpPr>
            <p:sp>
              <p:nvSpPr>
                <p:cNvPr id="507" name="Oval"/>
                <p:cNvSpPr/>
                <p:nvPr/>
              </p:nvSpPr>
              <p:spPr>
                <a:xfrm>
                  <a:off x="-1" y="0"/>
                  <a:ext cx="477432" cy="493616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sz="1400"/>
                  </a:pPr>
                  <a:endParaRPr/>
                </a:p>
              </p:txBody>
            </p: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508" name="Text"/>
                    <p:cNvSpPr txBox="1"/>
                    <p:nvPr/>
                  </p:nvSpPr>
                  <p:spPr>
                    <a:xfrm>
                      <a:off x="69918" y="37413"/>
                      <a:ext cx="337595" cy="418789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:m="http://schemas.openxmlformats.org/officeDocument/2006/math" xmlns="" val="1"/>
                      </a:ext>
                    </a:extLst>
                  </p:spPr>
                  <p:txBody>
                    <a:bodyPr wrap="square" lIns="45719" tIns="45719" rIns="45719" bIns="45719" numCol="1" anchor="ctr">
                      <a:spAutoFit/>
                    </a:bodyPr>
                    <a:lstStyle>
                      <a:lvl1pPr algn="ctr"/>
                    </a:lstStyle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sz="18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oMath>
                        </m:oMathPara>
                      </a14:m>
                      <a:endParaRPr/>
                    </a:p>
                  </p:txBody>
                </p:sp>
              </mc:Choice>
              <mc:Fallback>
                <p:sp>
                  <p:nvSpPr>
                    <p:cNvPr id="508" name="Text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9918" y="37413"/>
                      <a:ext cx="337595" cy="418789"/>
                    </a:xfrm>
                    <a:prstGeom prst="rect">
                      <a:avLst/>
                    </a:prstGeom>
                    <a:blipFill>
                      <a:blip r:embed="rId5"/>
                      <a:stretch>
                        <a:fillRect/>
                      </a:stretch>
                    </a:blipFill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  </a:ext>
                    </a:extLst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10" name="Connector: Curved 14"/>
              <p:cNvSpPr/>
              <p:nvPr/>
            </p:nvSpPr>
            <p:spPr>
              <a:xfrm rot="16200000" flipH="1">
                <a:off x="4013770" y="175505"/>
                <a:ext cx="588695" cy="5967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544" y="0"/>
                    </a:moveTo>
                    <a:cubicBezTo>
                      <a:pt x="6272" y="0"/>
                      <a:pt x="0" y="5400"/>
                      <a:pt x="0" y="10800"/>
                    </a:cubicBezTo>
                    <a:cubicBezTo>
                      <a:pt x="0" y="16200"/>
                      <a:pt x="5400" y="21600"/>
                      <a:pt x="10800" y="21600"/>
                    </a:cubicBezTo>
                    <a:cubicBezTo>
                      <a:pt x="16200" y="21600"/>
                      <a:pt x="21600" y="15120"/>
                      <a:pt x="21600" y="8640"/>
                    </a:cubicBezTo>
                  </a:path>
                </a:pathLst>
              </a:custGeom>
              <a:noFill/>
              <a:ln w="19050" cap="flat">
                <a:solidFill>
                  <a:srgbClr val="000000"/>
                </a:solidFill>
                <a:prstDash val="solid"/>
                <a:miter lim="800000"/>
                <a:tailEnd type="triangle" w="med" len="med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511" name="TextBox 15"/>
              <p:cNvSpPr txBox="1"/>
              <p:nvPr/>
            </p:nvSpPr>
            <p:spPr>
              <a:xfrm>
                <a:off x="4587290" y="0"/>
                <a:ext cx="2403337" cy="4978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1400"/>
                </a:lvl1pPr>
              </a:lstStyle>
              <a:p>
                <a:r>
                  <a:t>Correct the timestamps from previous CIR</a:t>
                </a:r>
              </a:p>
            </p:txBody>
          </p:sp>
        </p:grpSp>
        <p:grpSp>
          <p:nvGrpSpPr>
            <p:cNvPr id="515" name="Rectangle: Rounded Corners 8"/>
            <p:cNvGrpSpPr/>
            <p:nvPr/>
          </p:nvGrpSpPr>
          <p:grpSpPr>
            <a:xfrm>
              <a:off x="0" y="-1"/>
              <a:ext cx="2298393" cy="497842"/>
              <a:chOff x="0" y="0"/>
              <a:chExt cx="2298392" cy="497840"/>
            </a:xfrm>
          </p:grpSpPr>
          <p:sp>
            <p:nvSpPr>
              <p:cNvPr id="513" name="Rounded Rectangle"/>
              <p:cNvSpPr/>
              <p:nvPr/>
            </p:nvSpPr>
            <p:spPr>
              <a:xfrm>
                <a:off x="0" y="33199"/>
                <a:ext cx="2298393" cy="431442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14" name="System tracks the lost 9-bit"/>
              <p:cNvSpPr txBox="1"/>
              <p:nvPr/>
            </p:nvSpPr>
            <p:spPr>
              <a:xfrm>
                <a:off x="21060" y="0"/>
                <a:ext cx="2256272" cy="4978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t>System tracks the lost 9-bit </a:t>
                </a:r>
              </a:p>
            </p:txBody>
          </p:sp>
        </p:grpSp>
        <p:sp>
          <p:nvSpPr>
            <p:cNvPr id="516" name="Connector: Elbow 9"/>
            <p:cNvSpPr/>
            <p:nvPr/>
          </p:nvSpPr>
          <p:spPr>
            <a:xfrm rot="16200000" flipH="1">
              <a:off x="1525274" y="88561"/>
              <a:ext cx="336806" cy="1088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</a:path>
              </a:pathLst>
            </a:custGeom>
            <a:noFill/>
            <a:ln w="6350" cap="flat">
              <a:solidFill>
                <a:srgbClr val="0000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17" name="TextBox 10"/>
            <p:cNvSpPr txBox="1"/>
            <p:nvPr/>
          </p:nvSpPr>
          <p:spPr>
            <a:xfrm>
              <a:off x="1198222" y="777600"/>
              <a:ext cx="1183928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400"/>
              </a:lvl1pPr>
            </a:lstStyle>
            <a:p>
              <a:r>
                <a:t>backbone</a:t>
              </a:r>
            </a:p>
          </p:txBody>
        </p:sp>
      </p:grpSp>
      <p:sp>
        <p:nvSpPr>
          <p:cNvPr id="519" name="TextBox 9"/>
          <p:cNvSpPr txBox="1"/>
          <p:nvPr/>
        </p:nvSpPr>
        <p:spPr>
          <a:xfrm>
            <a:off x="10969625" y="5673506"/>
            <a:ext cx="3714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22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" name="Group 48"/>
          <p:cNvGrpSpPr/>
          <p:nvPr/>
        </p:nvGrpSpPr>
        <p:grpSpPr>
          <a:xfrm>
            <a:off x="2407440" y="2381486"/>
            <a:ext cx="5459851" cy="1974976"/>
            <a:chOff x="0" y="0"/>
            <a:chExt cx="5459850" cy="1974975"/>
          </a:xfrm>
        </p:grpSpPr>
        <p:grpSp>
          <p:nvGrpSpPr>
            <p:cNvPr id="525" name="Oval 7"/>
            <p:cNvGrpSpPr/>
            <p:nvPr/>
          </p:nvGrpSpPr>
          <p:grpSpPr>
            <a:xfrm>
              <a:off x="1122048" y="873354"/>
              <a:ext cx="486303" cy="358141"/>
              <a:chOff x="0" y="0"/>
              <a:chExt cx="486302" cy="358140"/>
            </a:xfrm>
          </p:grpSpPr>
          <p:sp>
            <p:nvSpPr>
              <p:cNvPr id="523" name="Oval"/>
              <p:cNvSpPr/>
              <p:nvPr/>
            </p:nvSpPr>
            <p:spPr>
              <a:xfrm>
                <a:off x="0" y="11308"/>
                <a:ext cx="486303" cy="335524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/>
                </a:pPr>
                <a:endParaRPr/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524" name="Text"/>
                  <p:cNvSpPr txBox="1"/>
                  <p:nvPr/>
                </p:nvSpPr>
                <p:spPr>
                  <a:xfrm>
                    <a:off x="71217" y="0"/>
                    <a:ext cx="34386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/>
                  </a:lstStyle>
                  <a:p>
                    <a:pPr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sz="85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sz="8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sz="8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𝑅𝐸𝐹</m:t>
                              </m:r>
                            </m:sub>
                          </m:sSub>
                        </m:oMath>
                      </m:oMathPara>
                    </a14:m>
                    <a:endParaRPr/>
                  </a:p>
                </p:txBody>
              </p:sp>
            </mc:Choice>
            <mc:Fallback>
              <p:sp>
                <p:nvSpPr>
                  <p:cNvPr id="524" name="Text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1217" y="0"/>
                    <a:ext cx="343867" cy="358141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528" name="Rectangle: Rounded Corners 8"/>
            <p:cNvGrpSpPr/>
            <p:nvPr/>
          </p:nvGrpSpPr>
          <p:grpSpPr>
            <a:xfrm>
              <a:off x="0" y="362757"/>
              <a:ext cx="510081" cy="307550"/>
              <a:chOff x="0" y="0"/>
              <a:chExt cx="510080" cy="307548"/>
            </a:xfrm>
          </p:grpSpPr>
          <p:sp>
            <p:nvSpPr>
              <p:cNvPr id="526" name="Rounded Rectangle"/>
              <p:cNvSpPr/>
              <p:nvPr/>
            </p:nvSpPr>
            <p:spPr>
              <a:xfrm>
                <a:off x="0" y="0"/>
                <a:ext cx="510081" cy="307549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27" name="A1"/>
              <p:cNvSpPr txBox="1"/>
              <p:nvPr/>
            </p:nvSpPr>
            <p:spPr>
              <a:xfrm>
                <a:off x="15013" y="6454"/>
                <a:ext cx="480054" cy="2946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t>A1</a:t>
                </a:r>
              </a:p>
            </p:txBody>
          </p:sp>
        </p:grpSp>
        <p:grpSp>
          <p:nvGrpSpPr>
            <p:cNvPr id="531" name="Rectangle: Rounded Corners 9"/>
            <p:cNvGrpSpPr/>
            <p:nvPr/>
          </p:nvGrpSpPr>
          <p:grpSpPr>
            <a:xfrm>
              <a:off x="2356538" y="1667427"/>
              <a:ext cx="510082" cy="307549"/>
              <a:chOff x="0" y="0"/>
              <a:chExt cx="510080" cy="307548"/>
            </a:xfrm>
          </p:grpSpPr>
          <p:sp>
            <p:nvSpPr>
              <p:cNvPr id="529" name="Rounded Rectangle"/>
              <p:cNvSpPr/>
              <p:nvPr/>
            </p:nvSpPr>
            <p:spPr>
              <a:xfrm>
                <a:off x="0" y="0"/>
                <a:ext cx="510081" cy="307549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30" name="A4"/>
              <p:cNvSpPr txBox="1"/>
              <p:nvPr/>
            </p:nvSpPr>
            <p:spPr>
              <a:xfrm>
                <a:off x="15013" y="6454"/>
                <a:ext cx="480054" cy="2946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t>A4</a:t>
                </a:r>
              </a:p>
            </p:txBody>
          </p:sp>
        </p:grpSp>
        <p:grpSp>
          <p:nvGrpSpPr>
            <p:cNvPr id="534" name="Rectangle: Rounded Corners 10"/>
            <p:cNvGrpSpPr/>
            <p:nvPr/>
          </p:nvGrpSpPr>
          <p:grpSpPr>
            <a:xfrm>
              <a:off x="1757921" y="0"/>
              <a:ext cx="510082" cy="307549"/>
              <a:chOff x="0" y="0"/>
              <a:chExt cx="510080" cy="307548"/>
            </a:xfrm>
          </p:grpSpPr>
          <p:sp>
            <p:nvSpPr>
              <p:cNvPr id="532" name="Rounded Rectangle"/>
              <p:cNvSpPr/>
              <p:nvPr/>
            </p:nvSpPr>
            <p:spPr>
              <a:xfrm>
                <a:off x="0" y="0"/>
                <a:ext cx="510081" cy="307549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33" name="A2"/>
              <p:cNvSpPr txBox="1"/>
              <p:nvPr/>
            </p:nvSpPr>
            <p:spPr>
              <a:xfrm>
                <a:off x="15013" y="6454"/>
                <a:ext cx="480054" cy="2946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t>A2</a:t>
                </a:r>
              </a:p>
            </p:txBody>
          </p:sp>
        </p:grpSp>
        <p:grpSp>
          <p:nvGrpSpPr>
            <p:cNvPr id="537" name="Rectangle: Rounded Corners 11"/>
            <p:cNvGrpSpPr/>
            <p:nvPr/>
          </p:nvGrpSpPr>
          <p:grpSpPr>
            <a:xfrm>
              <a:off x="262302" y="1551449"/>
              <a:ext cx="510081" cy="307549"/>
              <a:chOff x="0" y="0"/>
              <a:chExt cx="510080" cy="307548"/>
            </a:xfrm>
          </p:grpSpPr>
          <p:sp>
            <p:nvSpPr>
              <p:cNvPr id="535" name="Rounded Rectangle"/>
              <p:cNvSpPr/>
              <p:nvPr/>
            </p:nvSpPr>
            <p:spPr>
              <a:xfrm>
                <a:off x="0" y="0"/>
                <a:ext cx="510081" cy="307549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36" name="A3"/>
              <p:cNvSpPr txBox="1"/>
              <p:nvPr/>
            </p:nvSpPr>
            <p:spPr>
              <a:xfrm>
                <a:off x="15013" y="6454"/>
                <a:ext cx="480054" cy="2946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t>A3</a:t>
                </a:r>
              </a:p>
            </p:txBody>
          </p:sp>
        </p:grpSp>
        <p:sp>
          <p:nvSpPr>
            <p:cNvPr id="538" name="Straight Arrow Connector 12"/>
            <p:cNvSpPr/>
            <p:nvPr/>
          </p:nvSpPr>
          <p:spPr>
            <a:xfrm>
              <a:off x="586322" y="559143"/>
              <a:ext cx="578056" cy="325519"/>
            </a:xfrm>
            <a:prstGeom prst="line">
              <a:avLst/>
            </a:prstGeom>
            <a:noFill/>
            <a:ln w="9525" cap="flat">
              <a:solidFill>
                <a:schemeClr val="accent2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9" name="Straight Arrow Connector 13"/>
            <p:cNvSpPr/>
            <p:nvPr/>
          </p:nvSpPr>
          <p:spPr>
            <a:xfrm flipH="1" flipV="1">
              <a:off x="586323" y="670307"/>
              <a:ext cx="510081" cy="283092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0" name="Straight Arrow Connector 14"/>
            <p:cNvSpPr/>
            <p:nvPr/>
          </p:nvSpPr>
          <p:spPr>
            <a:xfrm flipH="1">
              <a:off x="1485206" y="362757"/>
              <a:ext cx="272716" cy="521905"/>
            </a:xfrm>
            <a:prstGeom prst="line">
              <a:avLst/>
            </a:prstGeom>
            <a:noFill/>
            <a:ln w="9525" cap="flat">
              <a:solidFill>
                <a:schemeClr val="accent2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1" name="Straight Arrow Connector 15"/>
            <p:cNvSpPr/>
            <p:nvPr/>
          </p:nvSpPr>
          <p:spPr>
            <a:xfrm flipV="1">
              <a:off x="1553180" y="362758"/>
              <a:ext cx="329223" cy="59064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2" name="Straight Arrow Connector 16"/>
            <p:cNvSpPr/>
            <p:nvPr/>
          </p:nvSpPr>
          <p:spPr>
            <a:xfrm flipH="1">
              <a:off x="847865" y="1220186"/>
              <a:ext cx="384489" cy="3312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3" name="Straight Arrow Connector 17"/>
            <p:cNvSpPr/>
            <p:nvPr/>
          </p:nvSpPr>
          <p:spPr>
            <a:xfrm flipV="1">
              <a:off x="722272" y="1140952"/>
              <a:ext cx="442106" cy="386783"/>
            </a:xfrm>
            <a:prstGeom prst="line">
              <a:avLst/>
            </a:prstGeom>
            <a:noFill/>
            <a:ln w="9525" cap="flat">
              <a:solidFill>
                <a:schemeClr val="accent2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4" name="Straight Arrow Connector 18"/>
            <p:cNvSpPr/>
            <p:nvPr/>
          </p:nvSpPr>
          <p:spPr>
            <a:xfrm>
              <a:off x="1529124" y="1094264"/>
              <a:ext cx="967675" cy="533578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5" name="Straight Arrow Connector 19"/>
            <p:cNvSpPr/>
            <p:nvPr/>
          </p:nvSpPr>
          <p:spPr>
            <a:xfrm flipH="1" flipV="1">
              <a:off x="1526694" y="1199066"/>
              <a:ext cx="814761" cy="458976"/>
            </a:xfrm>
            <a:prstGeom prst="line">
              <a:avLst/>
            </a:prstGeom>
            <a:noFill/>
            <a:ln w="9525" cap="flat">
              <a:solidFill>
                <a:schemeClr val="accent2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6" name="Arrow: Left 45"/>
            <p:cNvSpPr/>
            <p:nvPr/>
          </p:nvSpPr>
          <p:spPr>
            <a:xfrm rot="10800000">
              <a:off x="1829813" y="984396"/>
              <a:ext cx="949873" cy="136056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/>
              </a:pPr>
              <a:endParaRPr/>
            </a:p>
          </p:txBody>
        </p:sp>
        <p:grpSp>
          <p:nvGrpSpPr>
            <p:cNvPr id="549" name="Rectangle: Rounded Corners 46"/>
            <p:cNvGrpSpPr/>
            <p:nvPr/>
          </p:nvGrpSpPr>
          <p:grpSpPr>
            <a:xfrm>
              <a:off x="3015465" y="743703"/>
              <a:ext cx="2444386" cy="590641"/>
              <a:chOff x="0" y="0"/>
              <a:chExt cx="2444384" cy="590640"/>
            </a:xfrm>
          </p:grpSpPr>
          <p:sp>
            <p:nvSpPr>
              <p:cNvPr id="547" name="Rounded Rectangle"/>
              <p:cNvSpPr/>
              <p:nvPr/>
            </p:nvSpPr>
            <p:spPr>
              <a:xfrm>
                <a:off x="0" y="0"/>
                <a:ext cx="2444385" cy="590641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548" name="Text"/>
                  <p:cNvSpPr txBox="1"/>
                  <p:nvPr/>
                </p:nvSpPr>
                <p:spPr>
                  <a:xfrm>
                    <a:off x="28833" y="116250"/>
                    <a:ext cx="2386719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/>
                  <a:p>
                    <a:pPr algn="ctr"/>
                    <a14:m>
                      <m:oMath xmlns:m="http://schemas.openxmlformats.org/officeDocument/2006/math">
                        <m:sSub>
                          <m:sSubPr>
                            <m:ctrlPr>
                              <a:rPr sz="15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5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𝐸𝑟𝑟𝑜𝑟</m:t>
                            </m:r>
                            <m:r>
                              <a:rPr sz="15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sz="15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𝐶𝐼𝑅</m:t>
                            </m:r>
                          </m:e>
                          <m:sub>
                            <m:r>
                              <a:rPr sz="15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𝑇𝑅𝑈𝐸</m:t>
                            </m:r>
                          </m:sub>
                        </m:sSub>
                        <m:r>
                          <a:rPr sz="15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sz="15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5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𝐶𝐼𝑅</m:t>
                            </m:r>
                          </m:e>
                          <m:sub>
                            <m:r>
                              <a:rPr sz="15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𝐸𝑆𝑇</m:t>
                            </m:r>
                          </m:sub>
                        </m:sSub>
                      </m:oMath>
                    </a14:m>
                    <a:r>
                      <a:rPr sz="1400"/>
                      <a:t> </a:t>
                    </a:r>
                  </a:p>
                </p:txBody>
              </p:sp>
            </mc:Choice>
            <mc:Fallback>
              <p:sp>
                <p:nvSpPr>
                  <p:cNvPr id="548" name="Text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8833" y="116250"/>
                    <a:ext cx="2386719" cy="358141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50" name="TextBox 47"/>
                <p:cNvSpPr txBox="1"/>
                <p:nvPr/>
              </p:nvSpPr>
              <p:spPr>
                <a:xfrm>
                  <a:off x="2017384" y="726052"/>
                  <a:ext cx="592303" cy="14927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4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𝐶𝐼𝑅</m:t>
                            </m:r>
                          </m:e>
                          <m:sub>
                            <m:r>
                              <a:rPr sz="1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𝐸𝑆𝑇</m:t>
                            </m:r>
                          </m:sub>
                        </m:sSub>
                      </m:oMath>
                    </m:oMathPara>
                  </a14:m>
                  <a:endParaRPr sz="1400"/>
                </a:p>
              </p:txBody>
            </p:sp>
          </mc:Choice>
          <mc:Fallback>
            <p:sp>
              <p:nvSpPr>
                <p:cNvPr id="550" name="TextBox 4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17384" y="726052"/>
                  <a:ext cx="592303" cy="149275"/>
                </a:xfrm>
                <a:prstGeom prst="rect">
                  <a:avLst/>
                </a:prstGeom>
                <a:blipFill>
                  <a:blip r:embed="rId5"/>
                  <a:stretch>
                    <a:fillRect l="-4255" b="-6666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52" name="TextBox 23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23</a:t>
            </a:r>
          </a:p>
        </p:txBody>
      </p:sp>
      <p:sp>
        <p:nvSpPr>
          <p:cNvPr id="553" name="Text Placeholder 2"/>
          <p:cNvSpPr txBox="1"/>
          <p:nvPr/>
        </p:nvSpPr>
        <p:spPr>
          <a:xfrm>
            <a:off x="1792288" y="1730887"/>
            <a:ext cx="9989061" cy="3320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rPr dirty="0"/>
              <a:t>Reference anchor listens to the responses from other anchors</a:t>
            </a:r>
            <a:endParaRPr sz="1400" b="1" cap="all" dirty="0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endParaRPr sz="1400" b="1" cap="all" dirty="0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endParaRPr sz="1400" b="1" cap="all" dirty="0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endParaRPr sz="1400" b="1" cap="all" dirty="0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endParaRPr sz="1400" b="1" cap="all" dirty="0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endParaRPr lang="en-US" dirty="0"/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rPr dirty="0"/>
              <a:t>Wireless correction performance is limited by sampling period </a:t>
            </a:r>
          </a:p>
        </p:txBody>
      </p:sp>
      <p:sp>
        <p:nvSpPr>
          <p:cNvPr id="554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Wireless Correction  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Text Placeholder 2"/>
          <p:cNvSpPr txBox="1"/>
          <p:nvPr/>
        </p:nvSpPr>
        <p:spPr>
          <a:xfrm>
            <a:off x="1612800" y="488335"/>
            <a:ext cx="9093600" cy="7762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lvl="1" indent="342900" algn="ctr">
              <a:lnSpc>
                <a:spcPct val="150000"/>
              </a:lnSpc>
              <a:spcBef>
                <a:spcPts val="500"/>
              </a:spcBef>
              <a:defRPr sz="3600"/>
            </a:pPr>
            <a:r>
              <a:t>Outline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Introduction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Existing Approaches</a:t>
            </a: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Overview of SnapLoc</a:t>
            </a: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Proposed Method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Design Rational of SnapLoc</a:t>
            </a: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Improving Timestamp Resolution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 b="1"/>
            </a:pPr>
            <a:r>
              <a:t>Evaluation</a:t>
            </a:r>
            <a:endParaRPr sz="1500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Conclusion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sp>
        <p:nvSpPr>
          <p:cNvPr id="559" name="TextBox 2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24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Text Placeholder 3"/>
          <p:cNvSpPr txBox="1">
            <a:spLocks noGrp="1"/>
          </p:cNvSpPr>
          <p:nvPr>
            <p:ph type="body" sz="quarter" idx="1"/>
          </p:nvPr>
        </p:nvSpPr>
        <p:spPr>
          <a:xfrm>
            <a:off x="1792288" y="736600"/>
            <a:ext cx="9826626" cy="836613"/>
          </a:xfrm>
          <a:prstGeom prst="rect">
            <a:avLst/>
          </a:prstGeom>
        </p:spPr>
        <p:txBody>
          <a:bodyPr/>
          <a:lstStyle>
            <a:lvl1pPr>
              <a:defRPr sz="3600" cap="none">
                <a:solidFill>
                  <a:srgbClr val="000000"/>
                </a:solidFill>
                <a:uFill>
                  <a:solidFill>
                    <a:srgbClr val="E47100"/>
                  </a:solidFill>
                </a:uFill>
              </a:defRPr>
            </a:lvl1pPr>
          </a:lstStyle>
          <a:p>
            <a:r>
              <a:t>Experimental Setup</a:t>
            </a:r>
          </a:p>
        </p:txBody>
      </p:sp>
      <p:sp>
        <p:nvSpPr>
          <p:cNvPr id="562" name="TextBox 5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25</a:t>
            </a:r>
          </a:p>
        </p:txBody>
      </p:sp>
      <p:grpSp>
        <p:nvGrpSpPr>
          <p:cNvPr id="567" name="Group 2"/>
          <p:cNvGrpSpPr/>
          <p:nvPr/>
        </p:nvGrpSpPr>
        <p:grpSpPr>
          <a:xfrm>
            <a:off x="6329917" y="1260882"/>
            <a:ext cx="4909583" cy="4548875"/>
            <a:chOff x="0" y="0"/>
            <a:chExt cx="4909582" cy="4548874"/>
          </a:xfrm>
        </p:grpSpPr>
        <p:pic>
          <p:nvPicPr>
            <p:cNvPr id="563" name="Picture 7" descr="Picture 7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909583" cy="39156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64" name="Rectangle 8"/>
            <p:cNvSpPr txBox="1"/>
            <p:nvPr/>
          </p:nvSpPr>
          <p:spPr>
            <a:xfrm>
              <a:off x="1696729" y="4254234"/>
              <a:ext cx="1941784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solidFill>
                    <a:srgbClr val="808080"/>
                  </a:solidFill>
                </a:defRPr>
              </a:lvl1pPr>
            </a:lstStyle>
            <a:p>
              <a:r>
                <a:t>(Figure 7(a) (b) at p69)</a:t>
              </a:r>
            </a:p>
          </p:txBody>
        </p:sp>
        <p:sp>
          <p:nvSpPr>
            <p:cNvPr id="565" name="TextBox 1"/>
            <p:cNvSpPr txBox="1"/>
            <p:nvPr/>
          </p:nvSpPr>
          <p:spPr>
            <a:xfrm>
              <a:off x="1046096" y="3915617"/>
              <a:ext cx="1029601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/>
              </a:lvl1pPr>
            </a:lstStyle>
            <a:p>
              <a:r>
                <a:t>Room A</a:t>
              </a:r>
            </a:p>
          </p:txBody>
        </p:sp>
        <p:sp>
          <p:nvSpPr>
            <p:cNvPr id="566" name="TextBox 6"/>
            <p:cNvSpPr txBox="1"/>
            <p:nvPr/>
          </p:nvSpPr>
          <p:spPr>
            <a:xfrm>
              <a:off x="3445425" y="3915680"/>
              <a:ext cx="1029601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/>
              </a:lvl1pPr>
            </a:lstStyle>
            <a:p>
              <a:r>
                <a:t>Room B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568" name="Text Placeholder 2"/>
              <p:cNvSpPr txBox="1"/>
              <p:nvPr/>
            </p:nvSpPr>
            <p:spPr>
              <a:xfrm>
                <a:off x="1700047" y="1116145"/>
                <a:ext cx="6045001" cy="460998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>
                  <a:lnSpc>
                    <a:spcPct val="140000"/>
                  </a:lnSpc>
                  <a:spcBef>
                    <a:spcPts val="1000"/>
                  </a:spcBef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4 anchors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6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t> &amp; 1 reference anchor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3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3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sz="23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𝑅𝐸𝐹</m:t>
                        </m:r>
                      </m:sub>
                    </m:sSub>
                  </m:oMath>
                </a14:m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Room A</a:t>
                </a:r>
                <a:endParaRPr sz="1400" b="1" cap="all">
                  <a:solidFill>
                    <a:srgbClr val="FFFFFF"/>
                  </a:solidFill>
                </a:endParaRPr>
              </a:p>
              <a:p>
                <a:pPr marL="800100" lvl="1" indent="-3429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2000">
                    <a:latin typeface="ITC Franklin Gothic Std Demi"/>
                    <a:ea typeface="ITC Franklin Gothic Std Demi"/>
                    <a:cs typeface="ITC Franklin Gothic Std Demi"/>
                    <a:sym typeface="ITC Franklin Gothic Std Demi"/>
                  </a:defRPr>
                </a:pPr>
                <a:r>
                  <a:t>Area size: </a:t>
                </a:r>
                <a14:m>
                  <m:oMath xmlns:m="http://schemas.openxmlformats.org/officeDocument/2006/math">
                    <m:r>
                      <a:rPr sz="2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≈</m:t>
                    </m:r>
                    <m:sSup>
                      <m:sSupPr>
                        <m:ctrlPr>
                          <a:rPr sz="23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sz="23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31.36</m:t>
                        </m:r>
                        <m:r>
                          <m:rPr>
                            <m:sty m:val="p"/>
                          </m:rPr>
                          <a:rPr sz="23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sz="23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/>
              </a:p>
              <a:p>
                <a:pPr marL="800100" lvl="1" indent="-3429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2000">
                    <a:latin typeface="ITC Franklin Gothic Std Demi"/>
                    <a:ea typeface="ITC Franklin Gothic Std Demi"/>
                    <a:cs typeface="ITC Franklin Gothic Std Demi"/>
                    <a:sym typeface="ITC Franklin Gothic Std Demi"/>
                  </a:defRPr>
                </a:pPr>
                <a:r>
                  <a:t>28 evaluation points</a:t>
                </a:r>
                <a:endParaRPr sz="15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Room B</a:t>
                </a:r>
                <a:endParaRPr sz="1400" b="1" cap="all">
                  <a:solidFill>
                    <a:srgbClr val="FFFFFF"/>
                  </a:solidFill>
                </a:endParaRPr>
              </a:p>
              <a:p>
                <a:pPr marL="800100" lvl="1" indent="-3429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2000">
                    <a:latin typeface="ITC Franklin Gothic Std Demi"/>
                    <a:ea typeface="ITC Franklin Gothic Std Demi"/>
                    <a:cs typeface="ITC Franklin Gothic Std Demi"/>
                    <a:sym typeface="ITC Franklin Gothic Std Demi"/>
                  </a:defRPr>
                </a:pPr>
                <a:r>
                  <a:t>Area size: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sz="2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60.5</m:t>
                        </m:r>
                        <m:r>
                          <m:rPr>
                            <m:sty m:val="p"/>
                          </m:rPr>
                          <a:rPr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/>
              </a:p>
              <a:p>
                <a:pPr marL="800100" lvl="1" indent="-3429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2000">
                    <a:latin typeface="ITC Franklin Gothic Std Demi"/>
                    <a:ea typeface="ITC Franklin Gothic Std Demi"/>
                    <a:cs typeface="ITC Franklin Gothic Std Demi"/>
                    <a:sym typeface="ITC Franklin Gothic Std Demi"/>
                  </a:defRPr>
                </a:pPr>
                <a:r>
                  <a:t>14 evaluation points</a:t>
                </a:r>
                <a:endParaRPr sz="15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Derive 500 position estimates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19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sz="1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=500</m:t>
                    </m:r>
                  </m:oMath>
                </a14:m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Calculate the absolute error, </a:t>
                </a:r>
              </a:p>
            </p:txBody>
          </p:sp>
        </mc:Choice>
        <mc:Fallback>
          <p:sp>
            <p:nvSpPr>
              <p:cNvPr id="568" name="Tex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0047" y="1116145"/>
                <a:ext cx="6045001" cy="4609989"/>
              </a:xfrm>
              <a:prstGeom prst="rect">
                <a:avLst/>
              </a:prstGeom>
              <a:blipFill>
                <a:blip r:embed="rId4"/>
                <a:stretch>
                  <a:fillRect l="-1468" b="-6319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69" name="Picture 10" descr="Picture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458228" y="5411423"/>
            <a:ext cx="1719301" cy="3000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Localization Accuracy</a:t>
            </a:r>
          </a:p>
        </p:txBody>
      </p:sp>
      <p:grpSp>
        <p:nvGrpSpPr>
          <p:cNvPr id="576" name="Group 1"/>
          <p:cNvGrpSpPr/>
          <p:nvPr/>
        </p:nvGrpSpPr>
        <p:grpSpPr>
          <a:xfrm>
            <a:off x="6517168" y="2078579"/>
            <a:ext cx="5212801" cy="2822575"/>
            <a:chOff x="0" y="0"/>
            <a:chExt cx="5212800" cy="2822573"/>
          </a:xfrm>
        </p:grpSpPr>
        <p:pic>
          <p:nvPicPr>
            <p:cNvPr id="574" name="Picture 9" descr="Picture 9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212801" cy="23131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75" name="Rectangle 7"/>
            <p:cNvSpPr txBox="1"/>
            <p:nvPr/>
          </p:nvSpPr>
          <p:spPr>
            <a:xfrm>
              <a:off x="1805579" y="2527933"/>
              <a:ext cx="2213953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solidFill>
                    <a:srgbClr val="808080"/>
                  </a:solidFill>
                </a:defRPr>
              </a:lvl1pPr>
            </a:lstStyle>
            <a:p>
              <a:r>
                <a:t>(Figure 8(a) (b) (c) at p70)</a:t>
              </a:r>
            </a:p>
          </p:txBody>
        </p:sp>
      </p:grpSp>
      <p:sp>
        <p:nvSpPr>
          <p:cNvPr id="577" name="TextBox 11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26</a:t>
            </a:r>
          </a:p>
        </p:txBody>
      </p:sp>
      <p:sp>
        <p:nvSpPr>
          <p:cNvPr id="578" name="Text Placeholder 2"/>
          <p:cNvSpPr txBox="1"/>
          <p:nvPr/>
        </p:nvSpPr>
        <p:spPr>
          <a:xfrm>
            <a:off x="1556430" y="1453027"/>
            <a:ext cx="5149170" cy="262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40000"/>
              </a:lnSpc>
              <a:spcBef>
                <a:spcPts val="1000"/>
              </a:spcBef>
              <a:defRPr sz="2000"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r>
              <a:t>Error ellipses</a:t>
            </a:r>
            <a:endParaRPr sz="1400" b="1" cap="all">
              <a:solidFill>
                <a:srgbClr val="FFFFFF"/>
              </a:solidFill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1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Bias values: blue circles</a:t>
            </a:r>
            <a:endParaRPr sz="1500" b="1" cap="all">
              <a:solidFill>
                <a:srgbClr val="FFFFFF"/>
              </a:solidFill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1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Standard deviation: black circles</a:t>
            </a:r>
            <a:endParaRPr sz="1500" b="1" cap="all">
              <a:solidFill>
                <a:srgbClr val="FFFFFF"/>
              </a:solidFill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r>
              <a:t>SnapLoc combined with wired correction has the best performance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Performance In Office Room</a:t>
            </a:r>
          </a:p>
        </p:txBody>
      </p:sp>
      <p:sp>
        <p:nvSpPr>
          <p:cNvPr id="583" name="Text Placeholder 2"/>
          <p:cNvSpPr txBox="1"/>
          <p:nvPr/>
        </p:nvSpPr>
        <p:spPr>
          <a:xfrm>
            <a:off x="2065375" y="1406875"/>
            <a:ext cx="6507813" cy="336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/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  <p:pic>
        <p:nvPicPr>
          <p:cNvPr id="584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71985" y="3403436"/>
            <a:ext cx="5894593" cy="2387609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585" name="Table 11"/>
          <p:cNvGraphicFramePr/>
          <p:nvPr/>
        </p:nvGraphicFramePr>
        <p:xfrm>
          <a:off x="1792288" y="2057244"/>
          <a:ext cx="7226187" cy="1109609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16399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4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59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6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7929">
                <a:tc>
                  <a:txBody>
                    <a:bodyPr/>
                    <a:lstStyle/>
                    <a:p>
                      <a:pPr algn="ctr">
                        <a:defRPr b="0">
                          <a:sym typeface="Calibri"/>
                        </a:defRPr>
                      </a:pPr>
                      <a:endParaRPr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/>
                      </a:pPr>
                      <a:r>
                        <a:rPr sz="1600">
                          <a:sym typeface="Calibri"/>
                        </a:rPr>
                        <a:t>Without correction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/>
                      </a:pPr>
                      <a:r>
                        <a:rPr sz="1600">
                          <a:sym typeface="Calibri"/>
                        </a:rPr>
                        <a:t>Wired correction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/>
                      </a:pPr>
                      <a:r>
                        <a:rPr sz="1600">
                          <a:sym typeface="Calibri"/>
                        </a:rPr>
                        <a:t>Wireless correction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90% error (m)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1.15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FF0000"/>
                          </a:solidFill>
                          <a:sym typeface="Calibri"/>
                        </a:rPr>
                        <a:t>0.337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0.558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Median error (m)</a:t>
                      </a:r>
                    </a:p>
                  </a:txBody>
                  <a:tcPr marL="45720" marR="4572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0.68</a:t>
                      </a:r>
                    </a:p>
                  </a:txBody>
                  <a:tcPr marL="45720" marR="4572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FF0000"/>
                          </a:solidFill>
                          <a:sym typeface="Calibri"/>
                        </a:rPr>
                        <a:t>0.184</a:t>
                      </a:r>
                    </a:p>
                  </a:txBody>
                  <a:tcPr marL="45720" marR="4572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0.254</a:t>
                      </a:r>
                    </a:p>
                  </a:txBody>
                  <a:tcPr marL="45720" marR="45720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86" name="Rectangle 7"/>
          <p:cNvSpPr txBox="1"/>
          <p:nvPr/>
        </p:nvSpPr>
        <p:spPr>
          <a:xfrm>
            <a:off x="4576338" y="5801647"/>
            <a:ext cx="171215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(Figure 9 (a) at p71)</a:t>
            </a:r>
          </a:p>
        </p:txBody>
      </p:sp>
      <p:sp>
        <p:nvSpPr>
          <p:cNvPr id="587" name="TextBox 9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27</a:t>
            </a:r>
          </a:p>
        </p:txBody>
      </p:sp>
      <p:sp>
        <p:nvSpPr>
          <p:cNvPr id="588" name="Line"/>
          <p:cNvSpPr/>
          <p:nvPr/>
        </p:nvSpPr>
        <p:spPr>
          <a:xfrm>
            <a:off x="3045080" y="3814575"/>
            <a:ext cx="5093333" cy="1"/>
          </a:xfrm>
          <a:prstGeom prst="line">
            <a:avLst/>
          </a:prstGeom>
          <a:ln w="25400">
            <a:solidFill>
              <a:srgbClr val="FF2600"/>
            </a:solidFill>
            <a:prstDash val="sysDot"/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9" name="0.9"/>
          <p:cNvSpPr txBox="1"/>
          <p:nvPr/>
        </p:nvSpPr>
        <p:spPr>
          <a:xfrm>
            <a:off x="2612987" y="3635505"/>
            <a:ext cx="427842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2600"/>
                </a:solidFill>
              </a:defRPr>
            </a:lvl1pPr>
          </a:lstStyle>
          <a:p>
            <a:r>
              <a:t>0.9</a:t>
            </a:r>
          </a:p>
        </p:txBody>
      </p:sp>
      <p:sp>
        <p:nvSpPr>
          <p:cNvPr id="590" name="Line"/>
          <p:cNvSpPr/>
          <p:nvPr/>
        </p:nvSpPr>
        <p:spPr>
          <a:xfrm flipV="1">
            <a:off x="5958321" y="3806544"/>
            <a:ext cx="1" cy="1491258"/>
          </a:xfrm>
          <a:prstGeom prst="line">
            <a:avLst/>
          </a:prstGeom>
          <a:ln w="25400">
            <a:solidFill>
              <a:schemeClr val="accent2"/>
            </a:solidFill>
            <a:prstDash val="sysDot"/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1" name="Line"/>
          <p:cNvSpPr/>
          <p:nvPr/>
        </p:nvSpPr>
        <p:spPr>
          <a:xfrm flipV="1">
            <a:off x="4430863" y="3806544"/>
            <a:ext cx="1" cy="1491258"/>
          </a:xfrm>
          <a:prstGeom prst="line">
            <a:avLst/>
          </a:prstGeom>
          <a:ln w="25400">
            <a:solidFill>
              <a:schemeClr val="accent1">
                <a:lumOff val="12058"/>
              </a:schemeClr>
            </a:solidFill>
            <a:prstDash val="sysDot"/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2" name="Line"/>
          <p:cNvSpPr/>
          <p:nvPr/>
        </p:nvSpPr>
        <p:spPr>
          <a:xfrm flipV="1">
            <a:off x="3871240" y="3806544"/>
            <a:ext cx="1" cy="1491258"/>
          </a:xfrm>
          <a:prstGeom prst="line">
            <a:avLst/>
          </a:prstGeom>
          <a:ln w="25400">
            <a:solidFill>
              <a:srgbClr val="9437FF"/>
            </a:solidFill>
            <a:prstDash val="sysDot"/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3" name="Oval"/>
          <p:cNvSpPr/>
          <p:nvPr/>
        </p:nvSpPr>
        <p:spPr>
          <a:xfrm>
            <a:off x="3823284" y="5266266"/>
            <a:ext cx="95913" cy="108414"/>
          </a:xfrm>
          <a:prstGeom prst="ellipse">
            <a:avLst/>
          </a:prstGeom>
          <a:solidFill>
            <a:srgbClr val="FFFFFF"/>
          </a:solidFill>
          <a:ln w="12700">
            <a:solidFill>
              <a:srgbClr val="9437F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594" name="Oval"/>
          <p:cNvSpPr/>
          <p:nvPr/>
        </p:nvSpPr>
        <p:spPr>
          <a:xfrm>
            <a:off x="4382907" y="5266266"/>
            <a:ext cx="95912" cy="108414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595" name="Oval"/>
          <p:cNvSpPr/>
          <p:nvPr/>
        </p:nvSpPr>
        <p:spPr>
          <a:xfrm>
            <a:off x="5910365" y="5266266"/>
            <a:ext cx="95913" cy="108414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5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"/>
                            </p:stCondLst>
                            <p:childTnLst>
                              <p:par>
                                <p:cTn id="24" presetID="1" presetClass="entr" presetSubtype="0" fill="hold" grpId="7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"/>
                            </p:stCondLst>
                            <p:childTnLst>
                              <p:par>
                                <p:cTn id="27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8" grpId="2" animBg="1" advAuto="0"/>
      <p:bldP spid="589" grpId="1" animBg="1" advAuto="0"/>
      <p:bldP spid="590" grpId="3" animBg="1" advAuto="0"/>
      <p:bldP spid="591" grpId="5" animBg="1" advAuto="0"/>
      <p:bldP spid="592" grpId="7" animBg="1" advAuto="0"/>
      <p:bldP spid="593" grpId="8" animBg="1" advAuto="0"/>
      <p:bldP spid="594" grpId="6" animBg="1" advAuto="0"/>
      <p:bldP spid="595" grpId="4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Performance In Larger Lab Room</a:t>
            </a:r>
          </a:p>
        </p:txBody>
      </p:sp>
      <p:pic>
        <p:nvPicPr>
          <p:cNvPr id="600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2151" y="3398743"/>
            <a:ext cx="5916859" cy="2365541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601" name="Table 10"/>
          <p:cNvGraphicFramePr/>
          <p:nvPr/>
        </p:nvGraphicFramePr>
        <p:xfrm>
          <a:off x="1907488" y="2003845"/>
          <a:ext cx="7226187" cy="1112520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16399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4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59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6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defRPr b="0">
                          <a:sym typeface="Calibri"/>
                        </a:defRPr>
                      </a:pPr>
                      <a:endParaRPr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/>
                      </a:pPr>
                      <a:r>
                        <a:rPr sz="1600">
                          <a:sym typeface="Calibri"/>
                        </a:rPr>
                        <a:t>Without correction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/>
                      </a:pPr>
                      <a:r>
                        <a:rPr sz="1600">
                          <a:sym typeface="Calibri"/>
                        </a:rPr>
                        <a:t>Wired correction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/>
                      </a:pPr>
                      <a:r>
                        <a:rPr sz="1600">
                          <a:sym typeface="Calibri"/>
                        </a:rPr>
                        <a:t>Wireless correction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90% error (m)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1.30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FF0000"/>
                          </a:solidFill>
                          <a:sym typeface="Calibri"/>
                        </a:rPr>
                        <a:t>0.352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0.74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Median error (m)</a:t>
                      </a:r>
                    </a:p>
                  </a:txBody>
                  <a:tcPr marL="45720" marR="4572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0.73</a:t>
                      </a:r>
                    </a:p>
                  </a:txBody>
                  <a:tcPr marL="45720" marR="4572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olidFill>
                            <a:srgbClr val="FF0000"/>
                          </a:solidFill>
                          <a:sym typeface="Calibri"/>
                        </a:rPr>
                        <a:t>0.17</a:t>
                      </a:r>
                    </a:p>
                  </a:txBody>
                  <a:tcPr marL="45720" marR="4572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>
                          <a:sym typeface="Calibri"/>
                        </a:rPr>
                        <a:t>0.223</a:t>
                      </a:r>
                    </a:p>
                  </a:txBody>
                  <a:tcPr marL="45720" marR="45720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02" name="TextBox 6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28</a:t>
            </a:r>
          </a:p>
        </p:txBody>
      </p:sp>
      <p:sp>
        <p:nvSpPr>
          <p:cNvPr id="603" name="Rectangle 8"/>
          <p:cNvSpPr txBox="1"/>
          <p:nvPr/>
        </p:nvSpPr>
        <p:spPr>
          <a:xfrm>
            <a:off x="4884595" y="5783677"/>
            <a:ext cx="1717797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(Figure 9 (b) at p71)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" name="Group 4"/>
          <p:cNvGrpSpPr/>
          <p:nvPr/>
        </p:nvGrpSpPr>
        <p:grpSpPr>
          <a:xfrm>
            <a:off x="7700437" y="1864165"/>
            <a:ext cx="3005963" cy="3747018"/>
            <a:chOff x="0" y="0"/>
            <a:chExt cx="3005962" cy="3747016"/>
          </a:xfrm>
        </p:grpSpPr>
        <p:pic>
          <p:nvPicPr>
            <p:cNvPr id="605" name="Picture 5" descr="Picture 5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005963" cy="33708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06" name="Rectangle 6"/>
            <p:cNvSpPr txBox="1"/>
            <p:nvPr/>
          </p:nvSpPr>
          <p:spPr>
            <a:xfrm>
              <a:off x="804599" y="3452376"/>
              <a:ext cx="1527843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solidFill>
                    <a:srgbClr val="808080"/>
                  </a:solidFill>
                </a:defRPr>
              </a:lvl1pPr>
            </a:lstStyle>
            <a:p>
              <a:r>
                <a:t>(Figure 10 at p71)</a:t>
              </a:r>
            </a:p>
          </p:txBody>
        </p:sp>
      </p:grpSp>
      <p:sp>
        <p:nvSpPr>
          <p:cNvPr id="608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Free Movement Accuracy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09" name="Text Placeholder 2"/>
              <p:cNvSpPr txBox="1"/>
              <p:nvPr/>
            </p:nvSpPr>
            <p:spPr>
              <a:xfrm>
                <a:off x="1792287" y="1154906"/>
                <a:ext cx="5832514" cy="491314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>
                  <a:lnSpc>
                    <a:spcPct val="140000"/>
                  </a:lnSpc>
                  <a:spcBef>
                    <a:spcPts val="1000"/>
                  </a:spcBef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endParaRPr/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Tag mounted on a rolling stand to move follow a line (red line)</a:t>
                </a:r>
                <a:endParaRPr sz="14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Applying SnapLoc combined with wired correction</a:t>
                </a:r>
                <a:endParaRPr sz="14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Position estimates (light blue crosses)</a:t>
                </a:r>
                <a:endParaRPr sz="1400" b="1" cap="all">
                  <a:solidFill>
                    <a:srgbClr val="FFFFFF"/>
                  </a:solidFill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No tracking filter applied</a:t>
                </a: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r>
                  <a:t>mean deviation </a:t>
                </a:r>
                <a14:m>
                  <m:oMath xmlns:m="http://schemas.openxmlformats.org/officeDocument/2006/math">
                    <m:r>
                      <a:rPr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t>14.8 cm </a:t>
                </a: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>
                    <a:latin typeface="ITC Franklin Gothic Std Heavy"/>
                    <a:ea typeface="ITC Franklin Gothic Std Heavy"/>
                    <a:cs typeface="ITC Franklin Gothic Std Heavy"/>
                    <a:sym typeface="ITC Franklin Gothic Std Heavy"/>
                  </a:defRPr>
                </a:pPr>
                <a:endParaRPr sz="1400" b="1" cap="all">
                  <a:solidFill>
                    <a:srgbClr val="FFFFFF"/>
                  </a:solidFill>
                </a:endParaRPr>
              </a:p>
            </p:txBody>
          </p:sp>
        </mc:Choice>
        <mc:Fallback>
          <p:sp>
            <p:nvSpPr>
              <p:cNvPr id="609" name="Tex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2287" y="1154906"/>
                <a:ext cx="5832514" cy="4913148"/>
              </a:xfrm>
              <a:prstGeom prst="rect">
                <a:avLst/>
              </a:prstGeom>
              <a:blipFill>
                <a:blip r:embed="rId4"/>
                <a:stretch>
                  <a:fillRect l="-1522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0" name="TextBox 9"/>
          <p:cNvSpPr txBox="1"/>
          <p:nvPr/>
        </p:nvSpPr>
        <p:spPr>
          <a:xfrm>
            <a:off x="10969625" y="5673506"/>
            <a:ext cx="3714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29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 Placeholder 2"/>
          <p:cNvSpPr txBox="1"/>
          <p:nvPr/>
        </p:nvSpPr>
        <p:spPr>
          <a:xfrm>
            <a:off x="1471681" y="1806884"/>
            <a:ext cx="6937920" cy="238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200"/>
            </a:pPr>
            <a:r>
              <a:t>Indoor localization system are widely used in: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Indoor navigation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Personal tracking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Asset tracking 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pic>
        <p:nvPicPr>
          <p:cNvPr id="24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82399" y="1991479"/>
            <a:ext cx="4137855" cy="3343722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Indoor Localization Applications</a:t>
            </a:r>
          </a:p>
        </p:txBody>
      </p:sp>
      <p:sp>
        <p:nvSpPr>
          <p:cNvPr id="242" name="TextBox 5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Text Placeholder 2"/>
          <p:cNvSpPr txBox="1"/>
          <p:nvPr/>
        </p:nvSpPr>
        <p:spPr>
          <a:xfrm>
            <a:off x="1612800" y="488335"/>
            <a:ext cx="9093600" cy="7762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lvl="1" indent="342900" algn="ctr">
              <a:lnSpc>
                <a:spcPct val="150000"/>
              </a:lnSpc>
              <a:spcBef>
                <a:spcPts val="500"/>
              </a:spcBef>
              <a:defRPr sz="3600"/>
            </a:pPr>
            <a:r>
              <a:t>Outline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Introduction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Existing Approaches</a:t>
            </a: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Overview of SnapLoc</a:t>
            </a: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Proposed Method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Design Rational of SnapLoc</a:t>
            </a: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Improving Timestamp Resolution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Evaluation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 b="1"/>
            </a:pPr>
            <a:r>
              <a:t>Conclusion</a:t>
            </a:r>
            <a:endParaRPr sz="1500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/>
            </a:pPr>
            <a:endParaRPr sz="1500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sp>
        <p:nvSpPr>
          <p:cNvPr id="615" name="TextBox 2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30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Conclusion</a:t>
            </a:r>
          </a:p>
        </p:txBody>
      </p:sp>
      <p:sp>
        <p:nvSpPr>
          <p:cNvPr id="618" name="Text Placeholder 2"/>
          <p:cNvSpPr txBox="1"/>
          <p:nvPr/>
        </p:nvSpPr>
        <p:spPr>
          <a:xfrm>
            <a:off x="1792288" y="1154906"/>
            <a:ext cx="9619713" cy="3502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40000"/>
              </a:lnSpc>
              <a:spcBef>
                <a:spcPts val="1000"/>
              </a:spcBef>
              <a:defRPr sz="2000"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r>
              <a:t>SnapLoc applies a modification of the concurrent ranging to a TDOA-based approach</a:t>
            </a:r>
            <a:endParaRPr sz="1400" b="1" cap="all">
              <a:solidFill>
                <a:srgbClr val="FFFFFF"/>
              </a:solidFill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r>
              <a:t>SnapLoc supports an unlimited number tags to passive self-localize</a:t>
            </a:r>
            <a:endParaRPr sz="1400" b="1" cap="all">
              <a:solidFill>
                <a:srgbClr val="FFFFFF"/>
              </a:solidFill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r>
              <a:t>Implement SnapLoc on a low-cost platform </a:t>
            </a:r>
            <a:endParaRPr sz="1400" b="1" cap="all">
              <a:solidFill>
                <a:srgbClr val="FFFFFF"/>
              </a:solidFill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r>
              <a:t>SnapLoc achieves a decimeter-level accuracy</a:t>
            </a:r>
            <a:endParaRPr sz="1400" b="1" cap="all">
              <a:solidFill>
                <a:srgbClr val="FFFFFF"/>
              </a:solidFill>
            </a:endParaRPr>
          </a:p>
        </p:txBody>
      </p:sp>
      <p:sp>
        <p:nvSpPr>
          <p:cNvPr id="619" name="TextBox 9"/>
          <p:cNvSpPr txBox="1"/>
          <p:nvPr/>
        </p:nvSpPr>
        <p:spPr>
          <a:xfrm>
            <a:off x="10969625" y="5673506"/>
            <a:ext cx="3714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31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Review</a:t>
            </a:r>
          </a:p>
        </p:txBody>
      </p:sp>
      <p:sp>
        <p:nvSpPr>
          <p:cNvPr id="622" name="Text Placeholder 2"/>
          <p:cNvSpPr txBox="1"/>
          <p:nvPr/>
        </p:nvSpPr>
        <p:spPr>
          <a:xfrm>
            <a:off x="1576288" y="1573212"/>
            <a:ext cx="8988298" cy="3359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200"/>
            </a:pPr>
            <a:r>
              <a:t>Strengths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Allow system to scale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Achieve decimeter-level positioning accuracy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200"/>
            </a:pPr>
            <a:r>
              <a:t>Weaknesses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Power consumption still much higher than BLE (82.4 µJ  vs. 10.1 µJ) 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Tags remain anonymous because of passive self-localization</a:t>
            </a: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Not showing the accuracy of SnapLoc without clock correction</a:t>
            </a: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</a:endParaRPr>
          </a:p>
        </p:txBody>
      </p:sp>
      <p:sp>
        <p:nvSpPr>
          <p:cNvPr id="623" name="TextBox 7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32</a:t>
            </a:r>
          </a:p>
        </p:txBody>
      </p:sp>
      <p:sp>
        <p:nvSpPr>
          <p:cNvPr id="624" name="Rectangle 6"/>
          <p:cNvSpPr txBox="1"/>
          <p:nvPr/>
        </p:nvSpPr>
        <p:spPr>
          <a:xfrm>
            <a:off x="609600" y="5481561"/>
            <a:ext cx="573360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808080"/>
                </a:solidFill>
              </a:defRPr>
            </a:lvl1pPr>
          </a:lstStyle>
          <a:p>
            <a:r>
              <a:t>Lindemann, Alexander, et al. "Indoor Positioning: A Comparison of WiFi and Bluetooth Low Energy for Region Monitoring." HEALTHINF. 2016.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Rectangle 4"/>
          <p:cNvSpPr txBox="1"/>
          <p:nvPr/>
        </p:nvSpPr>
        <p:spPr>
          <a:xfrm>
            <a:off x="4366433" y="2967334"/>
            <a:ext cx="3459136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5400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t>Thank You!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 Placeholder 2"/>
          <p:cNvSpPr txBox="1"/>
          <p:nvPr/>
        </p:nvSpPr>
        <p:spPr>
          <a:xfrm>
            <a:off x="1435680" y="1821283"/>
            <a:ext cx="6937921" cy="238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200"/>
            </a:pPr>
            <a:r>
              <a:t>Indoor localization system are using: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BLE (Bluetooth Low Energy)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WiFi</a:t>
            </a: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UWB (Ultra-wideband)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pic>
        <p:nvPicPr>
          <p:cNvPr id="24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68429" y="2378749"/>
            <a:ext cx="5117972" cy="2100502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Indoor Localization Technologies</a:t>
            </a:r>
          </a:p>
        </p:txBody>
      </p:sp>
      <p:sp>
        <p:nvSpPr>
          <p:cNvPr id="247" name="TextBox 5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4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 Placeholder 2"/>
          <p:cNvSpPr txBox="1"/>
          <p:nvPr/>
        </p:nvSpPr>
        <p:spPr>
          <a:xfrm>
            <a:off x="1612800" y="488335"/>
            <a:ext cx="9093600" cy="774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lvl="1" indent="342900" algn="ctr">
              <a:lnSpc>
                <a:spcPct val="150000"/>
              </a:lnSpc>
              <a:spcBef>
                <a:spcPts val="500"/>
              </a:spcBef>
              <a:defRPr sz="3600"/>
            </a:pPr>
            <a:r>
              <a:t>Outline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Introduction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 b="1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Existing Approaches</a:t>
            </a:r>
            <a:endParaRPr sz="1500" cap="all">
              <a:solidFill>
                <a:srgbClr val="FFFFFF"/>
              </a:solidFill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Overview of SnapLoc</a:t>
            </a: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Proposed Method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Design Rational of SnapLoc</a:t>
            </a:r>
          </a:p>
          <a:p>
            <a:pPr marL="1600200" lvl="3" indent="-342900">
              <a:lnSpc>
                <a:spcPct val="150000"/>
              </a:lnSpc>
              <a:spcBef>
                <a:spcPts val="500"/>
              </a:spcBef>
              <a:buSzPct val="100000"/>
              <a:buFont typeface="Courier New"/>
              <a:buChar char="o"/>
              <a:defRPr sz="2300"/>
            </a:pPr>
            <a:r>
              <a:t>Improving Timestamp Resolution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Evaluation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143000" lvl="2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300"/>
            </a:pPr>
            <a:r>
              <a:t>Conclusion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 b="1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543050" lvl="3" indent="-28575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4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sp>
        <p:nvSpPr>
          <p:cNvPr id="250" name="TextBox 2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5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 Placeholder 3"/>
          <p:cNvSpPr txBox="1">
            <a:spLocks noGrp="1"/>
          </p:cNvSpPr>
          <p:nvPr>
            <p:ph type="body" sz="quarter" idx="1"/>
          </p:nvPr>
        </p:nvSpPr>
        <p:spPr>
          <a:xfrm>
            <a:off x="1792288" y="736600"/>
            <a:ext cx="9826626" cy="836167"/>
          </a:xfrm>
          <a:prstGeom prst="rect">
            <a:avLst/>
          </a:prstGeom>
        </p:spPr>
        <p:txBody>
          <a:bodyPr/>
          <a:lstStyle>
            <a:lvl1pPr>
              <a:defRPr sz="3200" cap="none">
                <a:solidFill>
                  <a:srgbClr val="000000"/>
                </a:solidFill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Time of Flight (TOF)</a:t>
            </a:r>
          </a:p>
        </p:txBody>
      </p:sp>
      <p:grpSp>
        <p:nvGrpSpPr>
          <p:cNvPr id="255" name="Oval 5"/>
          <p:cNvGrpSpPr/>
          <p:nvPr/>
        </p:nvGrpSpPr>
        <p:grpSpPr>
          <a:xfrm>
            <a:off x="3465933" y="3257513"/>
            <a:ext cx="374659" cy="427425"/>
            <a:chOff x="0" y="0"/>
            <a:chExt cx="374657" cy="427424"/>
          </a:xfrm>
        </p:grpSpPr>
        <p:sp>
          <p:nvSpPr>
            <p:cNvPr id="253" name="Oval"/>
            <p:cNvSpPr/>
            <p:nvPr/>
          </p:nvSpPr>
          <p:spPr>
            <a:xfrm>
              <a:off x="0" y="-1"/>
              <a:ext cx="374658" cy="427426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54" name="T"/>
            <p:cNvSpPr txBox="1"/>
            <p:nvPr/>
          </p:nvSpPr>
          <p:spPr>
            <a:xfrm>
              <a:off x="54866" y="34642"/>
              <a:ext cx="264925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T</a:t>
              </a:r>
            </a:p>
          </p:txBody>
        </p:sp>
      </p:grpSp>
      <p:sp>
        <p:nvSpPr>
          <p:cNvPr id="256" name="Straight Arrow Connector 11"/>
          <p:cNvSpPr/>
          <p:nvPr/>
        </p:nvSpPr>
        <p:spPr>
          <a:xfrm>
            <a:off x="2790891" y="2714635"/>
            <a:ext cx="675043" cy="542879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7" name="Straight Arrow Connector 13"/>
          <p:cNvSpPr/>
          <p:nvPr/>
        </p:nvSpPr>
        <p:spPr>
          <a:xfrm flipH="1" flipV="1">
            <a:off x="2790891" y="2900024"/>
            <a:ext cx="595663" cy="472123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8" name="Straight Arrow Connector 15"/>
          <p:cNvSpPr/>
          <p:nvPr/>
        </p:nvSpPr>
        <p:spPr>
          <a:xfrm flipH="1">
            <a:off x="3840589" y="2387115"/>
            <a:ext cx="318473" cy="870398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9" name="Straight Arrow Connector 17"/>
          <p:cNvSpPr/>
          <p:nvPr/>
        </p:nvSpPr>
        <p:spPr>
          <a:xfrm flipV="1">
            <a:off x="3919968" y="2387115"/>
            <a:ext cx="384460" cy="985031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Straight Arrow Connector 19"/>
          <p:cNvSpPr/>
          <p:nvPr/>
        </p:nvSpPr>
        <p:spPr>
          <a:xfrm flipH="1">
            <a:off x="3096315" y="3817078"/>
            <a:ext cx="449000" cy="552459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Straight Arrow Connector 21"/>
          <p:cNvSpPr/>
          <p:nvPr/>
        </p:nvSpPr>
        <p:spPr>
          <a:xfrm flipV="1">
            <a:off x="2949650" y="3684936"/>
            <a:ext cx="516283" cy="645051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2" name="Straight Arrow Connector 23"/>
          <p:cNvSpPr/>
          <p:nvPr/>
        </p:nvSpPr>
        <p:spPr>
          <a:xfrm>
            <a:off x="3891877" y="3607074"/>
            <a:ext cx="1130033" cy="889865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3" name="Straight Arrow Connector 25"/>
          <p:cNvSpPr/>
          <p:nvPr/>
        </p:nvSpPr>
        <p:spPr>
          <a:xfrm flipH="1" flipV="1">
            <a:off x="3889039" y="3781854"/>
            <a:ext cx="951462" cy="765448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TextBox 26"/>
          <p:cNvSpPr txBox="1"/>
          <p:nvPr/>
        </p:nvSpPr>
        <p:spPr>
          <a:xfrm>
            <a:off x="3145033" y="2622138"/>
            <a:ext cx="37465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2</a:t>
            </a:r>
          </a:p>
        </p:txBody>
      </p:sp>
      <p:sp>
        <p:nvSpPr>
          <p:cNvPr id="265" name="TextBox 27"/>
          <p:cNvSpPr txBox="1"/>
          <p:nvPr/>
        </p:nvSpPr>
        <p:spPr>
          <a:xfrm>
            <a:off x="2820840" y="3066567"/>
            <a:ext cx="37465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1</a:t>
            </a:r>
          </a:p>
        </p:txBody>
      </p:sp>
      <p:sp>
        <p:nvSpPr>
          <p:cNvPr id="266" name="TextBox 28"/>
          <p:cNvSpPr txBox="1"/>
          <p:nvPr/>
        </p:nvSpPr>
        <p:spPr>
          <a:xfrm>
            <a:off x="3644126" y="2540151"/>
            <a:ext cx="331774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4</a:t>
            </a:r>
          </a:p>
        </p:txBody>
      </p:sp>
      <p:sp>
        <p:nvSpPr>
          <p:cNvPr id="267" name="TextBox 29"/>
          <p:cNvSpPr txBox="1"/>
          <p:nvPr/>
        </p:nvSpPr>
        <p:spPr>
          <a:xfrm>
            <a:off x="4181421" y="2702869"/>
            <a:ext cx="37465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3</a:t>
            </a:r>
          </a:p>
        </p:txBody>
      </p:sp>
      <p:sp>
        <p:nvSpPr>
          <p:cNvPr id="268" name="TextBox 30"/>
          <p:cNvSpPr txBox="1"/>
          <p:nvPr/>
        </p:nvSpPr>
        <p:spPr>
          <a:xfrm>
            <a:off x="2905337" y="3656169"/>
            <a:ext cx="37465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6</a:t>
            </a:r>
          </a:p>
        </p:txBody>
      </p:sp>
      <p:sp>
        <p:nvSpPr>
          <p:cNvPr id="269" name="TextBox 31"/>
          <p:cNvSpPr txBox="1"/>
          <p:nvPr/>
        </p:nvSpPr>
        <p:spPr>
          <a:xfrm>
            <a:off x="3367701" y="4020422"/>
            <a:ext cx="37465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5</a:t>
            </a:r>
          </a:p>
        </p:txBody>
      </p:sp>
      <p:sp>
        <p:nvSpPr>
          <p:cNvPr id="270" name="TextBox 32"/>
          <p:cNvSpPr txBox="1"/>
          <p:nvPr/>
        </p:nvSpPr>
        <p:spPr>
          <a:xfrm>
            <a:off x="4094541" y="4137986"/>
            <a:ext cx="37465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8</a:t>
            </a:r>
          </a:p>
        </p:txBody>
      </p:sp>
      <p:sp>
        <p:nvSpPr>
          <p:cNvPr id="271" name="TextBox 33"/>
          <p:cNvSpPr txBox="1"/>
          <p:nvPr/>
        </p:nvSpPr>
        <p:spPr>
          <a:xfrm>
            <a:off x="4362551" y="3700672"/>
            <a:ext cx="37465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7</a:t>
            </a:r>
          </a:p>
        </p:txBody>
      </p:sp>
      <p:sp>
        <p:nvSpPr>
          <p:cNvPr id="272" name="TextBox 24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273" name="Text Placeholder 2"/>
          <p:cNvSpPr txBox="1"/>
          <p:nvPr/>
        </p:nvSpPr>
        <p:spPr>
          <a:xfrm>
            <a:off x="6329685" y="1572767"/>
            <a:ext cx="5299767" cy="157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lvl="1" indent="342900">
              <a:lnSpc>
                <a:spcPct val="150000"/>
              </a:lnSpc>
              <a:spcBef>
                <a:spcPts val="500"/>
              </a:spcBef>
              <a:defRPr sz="2400">
                <a:solidFill>
                  <a:schemeClr val="accent1"/>
                </a:solidFill>
              </a:defRPr>
            </a:pPr>
            <a:r>
              <a:t>Limitations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200">
                <a:solidFill>
                  <a:schemeClr val="accent1"/>
                </a:solidFill>
              </a:defRPr>
            </a:pPr>
            <a:r>
              <a:t>Large message overhead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200">
                <a:solidFill>
                  <a:schemeClr val="accent1"/>
                </a:solidFill>
              </a:defRPr>
            </a:pPr>
            <a:r>
              <a:t>High computational burden on tag</a:t>
            </a:r>
          </a:p>
        </p:txBody>
      </p:sp>
      <p:sp>
        <p:nvSpPr>
          <p:cNvPr id="274" name="Rectangle 2"/>
          <p:cNvSpPr txBox="1"/>
          <p:nvPr/>
        </p:nvSpPr>
        <p:spPr>
          <a:xfrm>
            <a:off x="609600" y="5481561"/>
            <a:ext cx="6096000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200">
                <a:solidFill>
                  <a:srgbClr val="808080"/>
                </a:solidFill>
              </a:defRPr>
            </a:pPr>
            <a:r>
              <a:t>Vasisht, Deepak, Swarun Kumar, and Dina Katabi. "Decimeter-level localization with a single WiFi access point." </a:t>
            </a:r>
            <a:r>
              <a:rPr i="1"/>
              <a:t>13th {USENIX} Symposium on Networked Systems Design and Implementation ({NSDI} 16)</a:t>
            </a:r>
            <a:r>
              <a:t>. 2016.</a:t>
            </a:r>
          </a:p>
        </p:txBody>
      </p:sp>
      <p:pic>
        <p:nvPicPr>
          <p:cNvPr id="275" name="Graphic 36" descr="Graphic 3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4190" y="2241083"/>
            <a:ext cx="692199" cy="692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Graphic 37" descr="Graphic 3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29474" y="1710359"/>
            <a:ext cx="692200" cy="692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Graphic 38" descr="Graphic 3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18849" y="4140753"/>
            <a:ext cx="692200" cy="692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8" name="Graphic 39" descr="Graphic 3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5116" y="4297050"/>
            <a:ext cx="692200" cy="692200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TextBox 1"/>
          <p:cNvSpPr txBox="1"/>
          <p:nvPr/>
        </p:nvSpPr>
        <p:spPr>
          <a:xfrm>
            <a:off x="2236446" y="1952469"/>
            <a:ext cx="45360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A1</a:t>
            </a:r>
          </a:p>
        </p:txBody>
      </p:sp>
      <p:sp>
        <p:nvSpPr>
          <p:cNvPr id="280" name="TextBox 40"/>
          <p:cNvSpPr txBox="1"/>
          <p:nvPr/>
        </p:nvSpPr>
        <p:spPr>
          <a:xfrm>
            <a:off x="4060862" y="1440149"/>
            <a:ext cx="45360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A2</a:t>
            </a:r>
          </a:p>
        </p:txBody>
      </p:sp>
      <p:sp>
        <p:nvSpPr>
          <p:cNvPr id="281" name="TextBox 41"/>
          <p:cNvSpPr txBox="1"/>
          <p:nvPr/>
        </p:nvSpPr>
        <p:spPr>
          <a:xfrm>
            <a:off x="2460034" y="3876585"/>
            <a:ext cx="45360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A3</a:t>
            </a:r>
          </a:p>
        </p:txBody>
      </p:sp>
      <p:sp>
        <p:nvSpPr>
          <p:cNvPr id="282" name="TextBox 42"/>
          <p:cNvSpPr txBox="1"/>
          <p:nvPr/>
        </p:nvSpPr>
        <p:spPr>
          <a:xfrm>
            <a:off x="5093825" y="4020422"/>
            <a:ext cx="45360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4" animBg="1" advAuto="0"/>
      <p:bldP spid="257" grpId="1" animBg="1" advAuto="0"/>
      <p:bldP spid="258" grpId="8" animBg="1" advAuto="0"/>
      <p:bldP spid="259" grpId="6" animBg="1" advAuto="0"/>
      <p:bldP spid="260" grpId="10" animBg="1" advAuto="0"/>
      <p:bldP spid="261" grpId="11" animBg="1" advAuto="0"/>
      <p:bldP spid="262" grpId="14" animBg="1" advAuto="0"/>
      <p:bldP spid="263" grpId="15" animBg="1" advAuto="0"/>
      <p:bldP spid="264" grpId="3" animBg="1" advAuto="0"/>
      <p:bldP spid="265" grpId="2" animBg="1" advAuto="0"/>
      <p:bldP spid="266" grpId="7" animBg="1" advAuto="0"/>
      <p:bldP spid="267" grpId="5" animBg="1" advAuto="0"/>
      <p:bldP spid="268" grpId="12" animBg="1" advAuto="0"/>
      <p:bldP spid="269" grpId="9" animBg="1" advAuto="0"/>
      <p:bldP spid="270" grpId="16" animBg="1" advAuto="0"/>
      <p:bldP spid="271" grpId="13" animBg="1" advAuto="0"/>
      <p:bldP spid="273" grpId="17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Oval 5"/>
          <p:cNvGrpSpPr/>
          <p:nvPr/>
        </p:nvGrpSpPr>
        <p:grpSpPr>
          <a:xfrm>
            <a:off x="3486610" y="3255590"/>
            <a:ext cx="387103" cy="416711"/>
            <a:chOff x="0" y="0"/>
            <a:chExt cx="387102" cy="416710"/>
          </a:xfrm>
        </p:grpSpPr>
        <p:sp>
          <p:nvSpPr>
            <p:cNvPr id="286" name="Oval"/>
            <p:cNvSpPr/>
            <p:nvPr/>
          </p:nvSpPr>
          <p:spPr>
            <a:xfrm>
              <a:off x="-1" y="-1"/>
              <a:ext cx="387104" cy="416712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87" name="T"/>
            <p:cNvSpPr txBox="1"/>
            <p:nvPr/>
          </p:nvSpPr>
          <p:spPr>
            <a:xfrm>
              <a:off x="56689" y="29284"/>
              <a:ext cx="273724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T</a:t>
              </a:r>
            </a:p>
          </p:txBody>
        </p:sp>
      </p:grpSp>
      <p:sp>
        <p:nvSpPr>
          <p:cNvPr id="289" name="Straight Arrow Connector 10"/>
          <p:cNvSpPr/>
          <p:nvPr/>
        </p:nvSpPr>
        <p:spPr>
          <a:xfrm>
            <a:off x="2789144" y="2726319"/>
            <a:ext cx="697468" cy="529272"/>
          </a:xfrm>
          <a:prstGeom prst="line">
            <a:avLst/>
          </a:prstGeom>
          <a:ln w="25400">
            <a:solidFill>
              <a:schemeClr val="accent2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0" name="Straight Arrow Connector 11"/>
          <p:cNvSpPr/>
          <p:nvPr/>
        </p:nvSpPr>
        <p:spPr>
          <a:xfrm flipH="1" flipV="1">
            <a:off x="2789145" y="2907064"/>
            <a:ext cx="615451" cy="460288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1" name="Straight Arrow Connector 12"/>
          <p:cNvSpPr/>
          <p:nvPr/>
        </p:nvSpPr>
        <p:spPr>
          <a:xfrm flipH="1">
            <a:off x="3873713" y="2407010"/>
            <a:ext cx="329053" cy="848580"/>
          </a:xfrm>
          <a:prstGeom prst="line">
            <a:avLst/>
          </a:prstGeom>
          <a:ln w="25400">
            <a:solidFill>
              <a:schemeClr val="accent2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2" name="Straight Arrow Connector 13"/>
          <p:cNvSpPr/>
          <p:nvPr/>
        </p:nvSpPr>
        <p:spPr>
          <a:xfrm flipV="1">
            <a:off x="3955729" y="2407011"/>
            <a:ext cx="397232" cy="960339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3" name="Straight Arrow Connector 14"/>
          <p:cNvSpPr/>
          <p:nvPr/>
        </p:nvSpPr>
        <p:spPr>
          <a:xfrm flipH="1">
            <a:off x="3104715" y="3801128"/>
            <a:ext cx="463914" cy="538610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4" name="Straight Arrow Connector 15"/>
          <p:cNvSpPr/>
          <p:nvPr/>
        </p:nvSpPr>
        <p:spPr>
          <a:xfrm flipV="1">
            <a:off x="2953176" y="3672299"/>
            <a:ext cx="533434" cy="628882"/>
          </a:xfrm>
          <a:prstGeom prst="line">
            <a:avLst/>
          </a:prstGeom>
          <a:ln w="25400">
            <a:solidFill>
              <a:schemeClr val="accent2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5" name="Straight Arrow Connector 16"/>
          <p:cNvSpPr/>
          <p:nvPr/>
        </p:nvSpPr>
        <p:spPr>
          <a:xfrm>
            <a:off x="3926704" y="3596387"/>
            <a:ext cx="1167571" cy="867559"/>
          </a:xfrm>
          <a:prstGeom prst="line">
            <a:avLst/>
          </a:prstGeom>
          <a:ln w="254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6" name="Straight Arrow Connector 17"/>
          <p:cNvSpPr/>
          <p:nvPr/>
        </p:nvSpPr>
        <p:spPr>
          <a:xfrm flipH="1" flipV="1">
            <a:off x="3923771" y="3766789"/>
            <a:ext cx="983070" cy="746260"/>
          </a:xfrm>
          <a:prstGeom prst="line">
            <a:avLst/>
          </a:prstGeom>
          <a:ln w="25400">
            <a:solidFill>
              <a:schemeClr val="accent2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7" name="TextBox 18"/>
          <p:cNvSpPr txBox="1"/>
          <p:nvPr/>
        </p:nvSpPr>
        <p:spPr>
          <a:xfrm>
            <a:off x="3155051" y="2636141"/>
            <a:ext cx="38710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2</a:t>
            </a:r>
          </a:p>
        </p:txBody>
      </p:sp>
      <p:sp>
        <p:nvSpPr>
          <p:cNvPr id="298" name="TextBox 19"/>
          <p:cNvSpPr txBox="1"/>
          <p:nvPr/>
        </p:nvSpPr>
        <p:spPr>
          <a:xfrm>
            <a:off x="2820087" y="3069430"/>
            <a:ext cx="38710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1</a:t>
            </a:r>
          </a:p>
        </p:txBody>
      </p:sp>
      <p:sp>
        <p:nvSpPr>
          <p:cNvPr id="299" name="TextBox 20"/>
          <p:cNvSpPr txBox="1"/>
          <p:nvPr/>
        </p:nvSpPr>
        <p:spPr>
          <a:xfrm>
            <a:off x="3665592" y="2458703"/>
            <a:ext cx="34279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3</a:t>
            </a:r>
          </a:p>
        </p:txBody>
      </p:sp>
      <p:sp>
        <p:nvSpPr>
          <p:cNvPr id="300" name="TextBox 21"/>
          <p:cNvSpPr txBox="1"/>
          <p:nvPr/>
        </p:nvSpPr>
        <p:spPr>
          <a:xfrm>
            <a:off x="4142085" y="2734173"/>
            <a:ext cx="38710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1</a:t>
            </a:r>
          </a:p>
        </p:txBody>
      </p:sp>
      <p:sp>
        <p:nvSpPr>
          <p:cNvPr id="301" name="TextBox 22"/>
          <p:cNvSpPr txBox="1"/>
          <p:nvPr/>
        </p:nvSpPr>
        <p:spPr>
          <a:xfrm>
            <a:off x="2820087" y="3591461"/>
            <a:ext cx="38710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4</a:t>
            </a:r>
          </a:p>
        </p:txBody>
      </p:sp>
      <p:sp>
        <p:nvSpPr>
          <p:cNvPr id="302" name="TextBox 23"/>
          <p:cNvSpPr txBox="1"/>
          <p:nvPr/>
        </p:nvSpPr>
        <p:spPr>
          <a:xfrm>
            <a:off x="3316623" y="3954638"/>
            <a:ext cx="38710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1</a:t>
            </a:r>
          </a:p>
        </p:txBody>
      </p:sp>
      <p:sp>
        <p:nvSpPr>
          <p:cNvPr id="303" name="TextBox 24"/>
          <p:cNvSpPr txBox="1"/>
          <p:nvPr/>
        </p:nvSpPr>
        <p:spPr>
          <a:xfrm>
            <a:off x="4136101" y="4113991"/>
            <a:ext cx="38710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5</a:t>
            </a:r>
          </a:p>
        </p:txBody>
      </p:sp>
      <p:sp>
        <p:nvSpPr>
          <p:cNvPr id="304" name="TextBox 25"/>
          <p:cNvSpPr txBox="1"/>
          <p:nvPr/>
        </p:nvSpPr>
        <p:spPr>
          <a:xfrm>
            <a:off x="4413013" y="3687641"/>
            <a:ext cx="38710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1</a:t>
            </a:r>
          </a:p>
        </p:txBody>
      </p:sp>
      <p:sp>
        <p:nvSpPr>
          <p:cNvPr id="305" name="TextBox 26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06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Time Difference of Arrival (TDOA)</a:t>
            </a:r>
          </a:p>
        </p:txBody>
      </p:sp>
      <p:sp>
        <p:nvSpPr>
          <p:cNvPr id="307" name="Text Placeholder 2"/>
          <p:cNvSpPr txBox="1"/>
          <p:nvPr/>
        </p:nvSpPr>
        <p:spPr>
          <a:xfrm>
            <a:off x="6329685" y="1572767"/>
            <a:ext cx="5299767" cy="2567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lvl="1" indent="342900">
              <a:lnSpc>
                <a:spcPct val="150000"/>
              </a:lnSpc>
              <a:spcBef>
                <a:spcPts val="500"/>
              </a:spcBef>
              <a:defRPr sz="2400">
                <a:solidFill>
                  <a:schemeClr val="accent2"/>
                </a:solidFill>
              </a:defRPr>
            </a:pPr>
            <a:r>
              <a:t>Limitations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200">
                <a:solidFill>
                  <a:schemeClr val="accent2"/>
                </a:solidFill>
              </a:defRPr>
            </a:pPr>
            <a:r>
              <a:t>Need for tight synchronization between anchors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685800" lvl="1" indent="-342900">
              <a:lnSpc>
                <a:spcPct val="150000"/>
              </a:lnSpc>
              <a:spcBef>
                <a:spcPts val="500"/>
              </a:spcBef>
              <a:buSzPct val="100000"/>
              <a:buFont typeface="Arial"/>
              <a:buChar char="•"/>
              <a:defRPr sz="2200">
                <a:solidFill>
                  <a:schemeClr val="accent2"/>
                </a:solidFill>
              </a:defRPr>
            </a:pPr>
            <a:r>
              <a:t>Require specific timeslots to avoid collisions</a:t>
            </a:r>
          </a:p>
        </p:txBody>
      </p:sp>
      <p:pic>
        <p:nvPicPr>
          <p:cNvPr id="308" name="Graphic 29" descr="Graphic 2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83551" y="1683104"/>
            <a:ext cx="692200" cy="692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9" name="Graphic 31" descr="Graphic 3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18054" y="2181603"/>
            <a:ext cx="692200" cy="692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Graphic 32" descr="Graphic 3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77431" y="4205908"/>
            <a:ext cx="692200" cy="692199"/>
          </a:xfrm>
          <a:prstGeom prst="rect">
            <a:avLst/>
          </a:prstGeom>
          <a:ln w="12700">
            <a:miter lim="400000"/>
          </a:ln>
        </p:spPr>
      </p:pic>
      <p:pic>
        <p:nvPicPr>
          <p:cNvPr id="311" name="Graphic 33" descr="Graphic 3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97901" y="4396337"/>
            <a:ext cx="692200" cy="692200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TextBox 34"/>
          <p:cNvSpPr txBox="1"/>
          <p:nvPr/>
        </p:nvSpPr>
        <p:spPr>
          <a:xfrm>
            <a:off x="2239691" y="1880413"/>
            <a:ext cx="45360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A1</a:t>
            </a:r>
          </a:p>
        </p:txBody>
      </p:sp>
      <p:sp>
        <p:nvSpPr>
          <p:cNvPr id="313" name="TextBox 35"/>
          <p:cNvSpPr txBox="1"/>
          <p:nvPr/>
        </p:nvSpPr>
        <p:spPr>
          <a:xfrm>
            <a:off x="4126160" y="1382871"/>
            <a:ext cx="45360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A2</a:t>
            </a:r>
          </a:p>
        </p:txBody>
      </p:sp>
      <p:sp>
        <p:nvSpPr>
          <p:cNvPr id="314" name="TextBox 36"/>
          <p:cNvSpPr txBox="1"/>
          <p:nvPr/>
        </p:nvSpPr>
        <p:spPr>
          <a:xfrm>
            <a:off x="2511269" y="3881146"/>
            <a:ext cx="45360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A3</a:t>
            </a:r>
          </a:p>
        </p:txBody>
      </p:sp>
      <p:sp>
        <p:nvSpPr>
          <p:cNvPr id="315" name="TextBox 37"/>
          <p:cNvSpPr txBox="1"/>
          <p:nvPr/>
        </p:nvSpPr>
        <p:spPr>
          <a:xfrm>
            <a:off x="5125365" y="4128594"/>
            <a:ext cx="45360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A4</a:t>
            </a:r>
          </a:p>
        </p:txBody>
      </p:sp>
      <p:sp>
        <p:nvSpPr>
          <p:cNvPr id="316" name="Rectangle 2"/>
          <p:cNvSpPr txBox="1"/>
          <p:nvPr/>
        </p:nvSpPr>
        <p:spPr>
          <a:xfrm>
            <a:off x="609600" y="5481561"/>
            <a:ext cx="6096000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200">
                <a:solidFill>
                  <a:srgbClr val="808080"/>
                </a:solidFill>
              </a:defRPr>
            </a:pPr>
            <a:r>
              <a:t>Tiemann et al. 2016. Atlas: An Open-Source TDOA-based Ultra-Wideband </a:t>
            </a:r>
            <a:br/>
            <a:r>
              <a:t>Localization System. In Proceedings of the IPIN Conference. </a:t>
            </a:r>
            <a:br/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9" animBg="1" advAuto="0"/>
      <p:bldP spid="290" grpId="4" animBg="1" advAuto="0"/>
      <p:bldP spid="291" grpId="12" animBg="1" advAuto="0"/>
      <p:bldP spid="292" grpId="6" animBg="1" advAuto="0"/>
      <p:bldP spid="293" grpId="3" animBg="1" advAuto="0"/>
      <p:bldP spid="294" grpId="13" animBg="1" advAuto="0"/>
      <p:bldP spid="295" grpId="7" animBg="1" advAuto="0"/>
      <p:bldP spid="296" grpId="15" animBg="1" advAuto="0"/>
      <p:bldP spid="297" grpId="10" animBg="1" advAuto="0"/>
      <p:bldP spid="298" grpId="1" animBg="1" advAuto="0"/>
      <p:bldP spid="299" grpId="11" animBg="1" advAuto="0"/>
      <p:bldP spid="300" grpId="5" animBg="1" advAuto="0"/>
      <p:bldP spid="301" grpId="14" animBg="1" advAuto="0"/>
      <p:bldP spid="302" grpId="2" animBg="1" advAuto="0"/>
      <p:bldP spid="303" grpId="16" animBg="1" advAuto="0"/>
      <p:bldP spid="304" grpId="8" animBg="1" advAuto="0"/>
      <p:bldP spid="307" grpId="17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TextBox 27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21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Concurrent Ranging</a:t>
            </a:r>
          </a:p>
        </p:txBody>
      </p:sp>
      <p:sp>
        <p:nvSpPr>
          <p:cNvPr id="322" name="Rectangle 5"/>
          <p:cNvSpPr txBox="1"/>
          <p:nvPr/>
        </p:nvSpPr>
        <p:spPr>
          <a:xfrm>
            <a:off x="5027298" y="4579965"/>
            <a:ext cx="165858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(Figure 2(a) at p64)</a:t>
            </a:r>
          </a:p>
        </p:txBody>
      </p:sp>
      <p:pic>
        <p:nvPicPr>
          <p:cNvPr id="32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92288" y="1572767"/>
            <a:ext cx="8240315" cy="296746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Rectangle 7"/>
          <p:cNvSpPr txBox="1"/>
          <p:nvPr/>
        </p:nvSpPr>
        <p:spPr>
          <a:xfrm>
            <a:off x="609600" y="5481561"/>
            <a:ext cx="573360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200">
                <a:solidFill>
                  <a:srgbClr val="808080"/>
                </a:solidFill>
              </a:defRPr>
            </a:pPr>
            <a:r>
              <a:t>P. Corbalán et al. 2018. Concurrent Ranging in UWB Radios: Experimental</a:t>
            </a:r>
          </a:p>
          <a:p>
            <a:pPr>
              <a:defRPr sz="1200">
                <a:solidFill>
                  <a:srgbClr val="808080"/>
                </a:solidFill>
              </a:defRPr>
            </a:pPr>
            <a:r>
              <a:t>Evidence, Challenges, and Opportunities. In Proc. of the 15th EWSN Conference.</a:t>
            </a:r>
          </a:p>
        </p:txBody>
      </p:sp>
      <p:sp>
        <p:nvSpPr>
          <p:cNvPr id="325" name="Oval"/>
          <p:cNvSpPr/>
          <p:nvPr/>
        </p:nvSpPr>
        <p:spPr>
          <a:xfrm>
            <a:off x="5070045" y="2098969"/>
            <a:ext cx="1270001" cy="524996"/>
          </a:xfrm>
          <a:prstGeom prst="ellipse">
            <a:avLst/>
          </a:prstGeom>
          <a:ln w="38100">
            <a:solidFill>
              <a:srgbClr val="FF260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26" name="Signal messages stored in the Payload"/>
          <p:cNvSpPr txBox="1"/>
          <p:nvPr/>
        </p:nvSpPr>
        <p:spPr>
          <a:xfrm>
            <a:off x="6319196" y="2081037"/>
            <a:ext cx="396656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2600"/>
                </a:solidFill>
              </a:defRPr>
            </a:lvl1pPr>
          </a:lstStyle>
          <a:p>
            <a:r>
              <a:t>Signal messages stored in the Payload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5" grpId="2" animBg="1" advAuto="0"/>
      <p:bldP spid="326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 Placeholder 2"/>
          <p:cNvSpPr txBox="1"/>
          <p:nvPr/>
        </p:nvSpPr>
        <p:spPr>
          <a:xfrm>
            <a:off x="1792287" y="1764882"/>
            <a:ext cx="9135748" cy="4678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200">
                <a:solidFill>
                  <a:srgbClr val="FF0000"/>
                </a:solidFill>
              </a:defRPr>
            </a:pPr>
            <a:r>
              <a:t>Hard to discern from strong multipath component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>
              <a:lnSpc>
                <a:spcPct val="140000"/>
              </a:lnSpc>
              <a:spcBef>
                <a:spcPts val="1000"/>
              </a:spcBef>
              <a:defRPr sz="24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>
              <a:lnSpc>
                <a:spcPct val="140000"/>
              </a:lnSpc>
              <a:spcBef>
                <a:spcPts val="1000"/>
              </a:spcBef>
              <a:defRPr sz="24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>
              <a:lnSpc>
                <a:spcPct val="140000"/>
              </a:lnSpc>
              <a:spcBef>
                <a:spcPts val="1000"/>
              </a:spcBef>
              <a:defRPr sz="2400"/>
            </a:pPr>
            <a:r>
              <a:t>	               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2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200">
                <a:solidFill>
                  <a:srgbClr val="FF0000"/>
                </a:solidFill>
              </a:defRPr>
            </a:pPr>
            <a:r>
              <a:t>High possibility of packet lost / payload corruption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>
              <a:lnSpc>
                <a:spcPct val="140000"/>
              </a:lnSpc>
              <a:spcBef>
                <a:spcPts val="1000"/>
              </a:spcBef>
              <a:defRPr sz="2200"/>
            </a:pPr>
            <a:r>
              <a:t>		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>
              <a:lnSpc>
                <a:spcPct val="140000"/>
              </a:lnSpc>
              <a:spcBef>
                <a:spcPts val="1000"/>
              </a:spcBef>
              <a:defRPr sz="2400"/>
            </a:pPr>
            <a:r>
              <a:t>			</a:t>
            </a:r>
          </a:p>
        </p:txBody>
      </p:sp>
      <p:sp>
        <p:nvSpPr>
          <p:cNvPr id="331" name="TextBox 9"/>
          <p:cNvSpPr txBox="1"/>
          <p:nvPr/>
        </p:nvSpPr>
        <p:spPr>
          <a:xfrm>
            <a:off x="10969625" y="5673506"/>
            <a:ext cx="3714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9</a:t>
            </a:r>
          </a:p>
        </p:txBody>
      </p:sp>
      <p:grpSp>
        <p:nvGrpSpPr>
          <p:cNvPr id="334" name="Group 1"/>
          <p:cNvGrpSpPr/>
          <p:nvPr/>
        </p:nvGrpSpPr>
        <p:grpSpPr>
          <a:xfrm>
            <a:off x="8691499" y="3148113"/>
            <a:ext cx="2649601" cy="2318910"/>
            <a:chOff x="0" y="0"/>
            <a:chExt cx="2649599" cy="2318909"/>
          </a:xfrm>
        </p:grpSpPr>
        <p:pic>
          <p:nvPicPr>
            <p:cNvPr id="332" name="Picture 8" descr="Picture 8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649600" cy="20387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3" name="Rectangle 10"/>
            <p:cNvSpPr txBox="1"/>
            <p:nvPr/>
          </p:nvSpPr>
          <p:spPr>
            <a:xfrm>
              <a:off x="750382" y="2024269"/>
              <a:ext cx="1533660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solidFill>
                    <a:srgbClr val="808080"/>
                  </a:solidFill>
                </a:defRPr>
              </a:lvl1pPr>
            </a:lstStyle>
            <a:p>
              <a:r>
                <a:t>Figure 2(b) at p64</a:t>
              </a:r>
            </a:p>
          </p:txBody>
        </p:sp>
      </p:grpSp>
      <p:sp>
        <p:nvSpPr>
          <p:cNvPr id="335" name="Text Placeholder 3"/>
          <p:cNvSpPr txBox="1"/>
          <p:nvPr/>
        </p:nvSpPr>
        <p:spPr>
          <a:xfrm>
            <a:off x="1792288" y="736600"/>
            <a:ext cx="9826626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200" b="1">
                <a:uFill>
                  <a:solidFill>
                    <a:srgbClr val="E47100"/>
                  </a:solidFill>
                </a:uFill>
                <a:latin typeface="Adobe Heiti Std R"/>
                <a:ea typeface="Adobe Heiti Std R"/>
                <a:cs typeface="Adobe Heiti Std R"/>
                <a:sym typeface="Adobe Heiti Std R"/>
              </a:defRPr>
            </a:lvl1pPr>
          </a:lstStyle>
          <a:p>
            <a:r>
              <a:t>Limitations of Concurrent Ranging</a:t>
            </a:r>
          </a:p>
        </p:txBody>
      </p:sp>
      <p:grpSp>
        <p:nvGrpSpPr>
          <p:cNvPr id="338" name="Oval 13"/>
          <p:cNvGrpSpPr/>
          <p:nvPr/>
        </p:nvGrpSpPr>
        <p:grpSpPr>
          <a:xfrm>
            <a:off x="8471681" y="2422406"/>
            <a:ext cx="315863" cy="363299"/>
            <a:chOff x="0" y="0"/>
            <a:chExt cx="315861" cy="363298"/>
          </a:xfrm>
        </p:grpSpPr>
        <p:sp>
          <p:nvSpPr>
            <p:cNvPr id="336" name="Oval"/>
            <p:cNvSpPr/>
            <p:nvPr/>
          </p:nvSpPr>
          <p:spPr>
            <a:xfrm>
              <a:off x="0" y="-1"/>
              <a:ext cx="315862" cy="363300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337" name="T"/>
            <p:cNvSpPr txBox="1"/>
            <p:nvPr/>
          </p:nvSpPr>
          <p:spPr>
            <a:xfrm>
              <a:off x="46257" y="2578"/>
              <a:ext cx="223348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T</a:t>
              </a:r>
            </a:p>
          </p:txBody>
        </p:sp>
      </p:grpSp>
      <p:pic>
        <p:nvPicPr>
          <p:cNvPr id="339" name="Graphic 14" descr="Graphic 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23168" y="2356386"/>
            <a:ext cx="495339" cy="49533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2" name="Group 44"/>
          <p:cNvGrpSpPr/>
          <p:nvPr/>
        </p:nvGrpSpPr>
        <p:grpSpPr>
          <a:xfrm>
            <a:off x="8986660" y="2356386"/>
            <a:ext cx="495339" cy="861099"/>
            <a:chOff x="0" y="0"/>
            <a:chExt cx="495337" cy="861098"/>
          </a:xfrm>
        </p:grpSpPr>
        <p:pic>
          <p:nvPicPr>
            <p:cNvPr id="340" name="Graphic 15" descr="Graphic 15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495338" cy="4953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41" name="Straight Arrow Connector 31"/>
            <p:cNvSpPr/>
            <p:nvPr/>
          </p:nvSpPr>
          <p:spPr>
            <a:xfrm flipH="1">
              <a:off x="247668" y="495337"/>
              <a:ext cx="1" cy="365762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45" name="Group 45"/>
          <p:cNvGrpSpPr/>
          <p:nvPr/>
        </p:nvGrpSpPr>
        <p:grpSpPr>
          <a:xfrm>
            <a:off x="9523590" y="2350504"/>
            <a:ext cx="495338" cy="1150046"/>
            <a:chOff x="0" y="0"/>
            <a:chExt cx="495337" cy="1150045"/>
          </a:xfrm>
        </p:grpSpPr>
        <p:pic>
          <p:nvPicPr>
            <p:cNvPr id="343" name="Graphic 16" descr="Graphic 16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495338" cy="4953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44" name="Straight Arrow Connector 32"/>
            <p:cNvSpPr/>
            <p:nvPr/>
          </p:nvSpPr>
          <p:spPr>
            <a:xfrm flipH="1">
              <a:off x="252798" y="470739"/>
              <a:ext cx="1" cy="67930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48" name="Group 46"/>
          <p:cNvGrpSpPr/>
          <p:nvPr/>
        </p:nvGrpSpPr>
        <p:grpSpPr>
          <a:xfrm>
            <a:off x="9981576" y="2353336"/>
            <a:ext cx="495339" cy="1606664"/>
            <a:chOff x="0" y="0"/>
            <a:chExt cx="495337" cy="1606663"/>
          </a:xfrm>
        </p:grpSpPr>
        <p:pic>
          <p:nvPicPr>
            <p:cNvPr id="346" name="Graphic 17" descr="Graphic 17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495338" cy="4953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47" name="Straight Arrow Connector 34"/>
            <p:cNvSpPr/>
            <p:nvPr/>
          </p:nvSpPr>
          <p:spPr>
            <a:xfrm>
              <a:off x="247657" y="498387"/>
              <a:ext cx="28013" cy="110827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51" name="Group 47"/>
          <p:cNvGrpSpPr/>
          <p:nvPr/>
        </p:nvGrpSpPr>
        <p:grpSpPr>
          <a:xfrm>
            <a:off x="10543085" y="2356385"/>
            <a:ext cx="495339" cy="1086843"/>
            <a:chOff x="0" y="0"/>
            <a:chExt cx="495337" cy="1086841"/>
          </a:xfrm>
        </p:grpSpPr>
        <p:pic>
          <p:nvPicPr>
            <p:cNvPr id="349" name="Graphic 18" descr="Graphic 18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495338" cy="4953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50" name="Straight Arrow Connector 36"/>
            <p:cNvSpPr/>
            <p:nvPr/>
          </p:nvSpPr>
          <p:spPr>
            <a:xfrm>
              <a:off x="228970" y="495337"/>
              <a:ext cx="11830" cy="59150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54" name="Group 48"/>
          <p:cNvGrpSpPr/>
          <p:nvPr/>
        </p:nvGrpSpPr>
        <p:grpSpPr>
          <a:xfrm>
            <a:off x="11031555" y="2356386"/>
            <a:ext cx="495339" cy="861099"/>
            <a:chOff x="0" y="0"/>
            <a:chExt cx="495337" cy="861098"/>
          </a:xfrm>
        </p:grpSpPr>
        <p:pic>
          <p:nvPicPr>
            <p:cNvPr id="352" name="Graphic 19" descr="Graphic 19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495338" cy="4953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53" name="Straight Arrow Connector 40"/>
            <p:cNvSpPr/>
            <p:nvPr/>
          </p:nvSpPr>
          <p:spPr>
            <a:xfrm>
              <a:off x="238318" y="476696"/>
              <a:ext cx="9351" cy="38440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pic>
        <p:nvPicPr>
          <p:cNvPr id="355" name="Picture 7" descr="Picture 7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54704" y="2821244"/>
            <a:ext cx="6090320" cy="1900080"/>
          </a:xfrm>
          <a:prstGeom prst="rect">
            <a:avLst/>
          </a:prstGeom>
          <a:ln w="12700">
            <a:miter lim="400000"/>
          </a:ln>
        </p:spPr>
      </p:pic>
      <p:sp>
        <p:nvSpPr>
          <p:cNvPr id="356" name="Rectangle 11"/>
          <p:cNvSpPr txBox="1"/>
          <p:nvPr/>
        </p:nvSpPr>
        <p:spPr>
          <a:xfrm>
            <a:off x="4483532" y="4632590"/>
            <a:ext cx="166423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(Figure 1(b) at p63)</a:t>
            </a:r>
          </a:p>
        </p:txBody>
      </p:sp>
      <p:sp>
        <p:nvSpPr>
          <p:cNvPr id="357" name="Oval 49"/>
          <p:cNvSpPr/>
          <p:nvPr/>
        </p:nvSpPr>
        <p:spPr>
          <a:xfrm>
            <a:off x="3167738" y="3124191"/>
            <a:ext cx="1281601" cy="820277"/>
          </a:xfrm>
          <a:prstGeom prst="ellipse">
            <a:avLst/>
          </a:pr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358" name="TextBox 53"/>
          <p:cNvSpPr txBox="1"/>
          <p:nvPr/>
        </p:nvSpPr>
        <p:spPr>
          <a:xfrm>
            <a:off x="2816000" y="2717506"/>
            <a:ext cx="255268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r>
              <a:t>RESP message? / Strong MPCs?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3" animBg="1" advAuto="0"/>
      <p:bldP spid="345" grpId="4" animBg="1" advAuto="0"/>
      <p:bldP spid="345" grpId="5" animBg="1" advAuto="0"/>
      <p:bldP spid="348" grpId="6" animBg="1" advAuto="0"/>
      <p:bldP spid="348" grpId="7" animBg="1" advAuto="0"/>
      <p:bldP spid="351" grpId="8" animBg="1" advAuto="0"/>
      <p:bldP spid="351" grpId="9" animBg="1" advAuto="0"/>
      <p:bldP spid="354" grpId="10" animBg="1" advAuto="0"/>
      <p:bldP spid="357" grpId="1" animBg="1" advAuto="0"/>
      <p:bldP spid="358" grpId="2" animBg="1" advAuto="0"/>
    </p:bldLst>
  </p:timing>
</p:sld>
</file>

<file path=ppt/theme/theme1.xml><?xml version="1.0" encoding="utf-8"?>
<a:theme xmlns:a="http://schemas.openxmlformats.org/drawingml/2006/main" name="Title Page 1">
  <a:themeElements>
    <a:clrScheme name="Title Page 1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Title Page 1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itle Page 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itle Page 1">
  <a:themeElements>
    <a:clrScheme name="Title Page 1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Title Page 1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itle Page 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1141</Words>
  <Application>Microsoft Macintosh PowerPoint</Application>
  <PresentationFormat>Widescreen</PresentationFormat>
  <Paragraphs>353</Paragraphs>
  <Slides>33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Adobe Heiti Std R</vt:lpstr>
      <vt:lpstr>ITC Franklin Gothic Std Book</vt:lpstr>
      <vt:lpstr>ITC Franklin Gothic Std Demi</vt:lpstr>
      <vt:lpstr>ITC Franklin Gothic Std Heavy</vt:lpstr>
      <vt:lpstr>Arial</vt:lpstr>
      <vt:lpstr>Calibri</vt:lpstr>
      <vt:lpstr>Calibri Light</vt:lpstr>
      <vt:lpstr>Cambria Math</vt:lpstr>
      <vt:lpstr>Courier New</vt:lpstr>
      <vt:lpstr>Title Page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Xie Pengbei</cp:lastModifiedBy>
  <cp:revision>3</cp:revision>
  <dcterms:modified xsi:type="dcterms:W3CDTF">2019-08-13T03:08:30Z</dcterms:modified>
</cp:coreProperties>
</file>